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6"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3" r:id="rId23"/>
    <p:sldId id="284" r:id="rId24"/>
    <p:sldId id="285" r:id="rId25"/>
    <p:sldId id="286" r:id="rId26"/>
    <p:sldId id="287" r:id="rId27"/>
    <p:sldId id="288" r:id="rId28"/>
    <p:sldId id="290" r:id="rId29"/>
    <p:sldId id="292" r:id="rId30"/>
    <p:sldId id="293" r:id="rId31"/>
    <p:sldId id="294" r:id="rId32"/>
    <p:sldId id="295" r:id="rId33"/>
    <p:sldId id="297" r:id="rId34"/>
    <p:sldId id="299" r:id="rId35"/>
    <p:sldId id="298" r:id="rId36"/>
    <p:sldId id="300" r:id="rId37"/>
    <p:sldId id="301" r:id="rId38"/>
    <p:sldId id="302" r:id="rId39"/>
    <p:sldId id="30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ol İTİŞGEN" initials="Eİ" lastIdx="1" clrIdx="0">
    <p:extLst>
      <p:ext uri="{19B8F6BF-5375-455C-9EA6-DF929625EA0E}">
        <p15:presenceInfo xmlns="" xmlns:p15="http://schemas.microsoft.com/office/powerpoint/2012/main" userId="a9ae403bed1173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0448"/>
    <a:srgbClr val="52E4F8"/>
    <a:srgbClr val="1BE576"/>
    <a:srgbClr val="2BD1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52" autoAdjust="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807E436-0A09-450A-9B4D-2ED8EF2A562A}"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388348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807E436-0A09-450A-9B4D-2ED8EF2A562A}"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247870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807E436-0A09-450A-9B4D-2ED8EF2A562A}"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3B9F28-AD3E-4A1B-A0C3-731DA22165DD}"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73952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7807E436-0A09-450A-9B4D-2ED8EF2A562A}"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274525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7807E436-0A09-450A-9B4D-2ED8EF2A562A}"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3B9F28-AD3E-4A1B-A0C3-731DA22165DD}"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93665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7807E436-0A09-450A-9B4D-2ED8EF2A562A}"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363185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807E436-0A09-450A-9B4D-2ED8EF2A562A}"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2526261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807E436-0A09-450A-9B4D-2ED8EF2A562A}"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385903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807E436-0A09-450A-9B4D-2ED8EF2A562A}"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41338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807E436-0A09-450A-9B4D-2ED8EF2A562A}" type="datetimeFigureOut">
              <a:rPr lang="tr-TR" smtClean="0"/>
              <a:pPr/>
              <a:t>2.06.2021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239144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807E436-0A09-450A-9B4D-2ED8EF2A562A}"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15503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807E436-0A09-450A-9B4D-2ED8EF2A562A}" type="datetimeFigureOut">
              <a:rPr lang="tr-TR" smtClean="0"/>
              <a:pPr/>
              <a:t>2.06.2021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67985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807E436-0A09-450A-9B4D-2ED8EF2A562A}" type="datetimeFigureOut">
              <a:rPr lang="tr-TR" smtClean="0"/>
              <a:pPr/>
              <a:t>2.06.2021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243180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7E436-0A09-450A-9B4D-2ED8EF2A562A}" type="datetimeFigureOut">
              <a:rPr lang="tr-TR" smtClean="0"/>
              <a:pPr/>
              <a:t>2.06.2021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313588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807E436-0A09-450A-9B4D-2ED8EF2A562A}"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187528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807E436-0A09-450A-9B4D-2ED8EF2A562A}" type="datetimeFigureOut">
              <a:rPr lang="tr-TR" smtClean="0"/>
              <a:pPr/>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2502965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07E436-0A09-450A-9B4D-2ED8EF2A562A}" type="datetimeFigureOut">
              <a:rPr lang="tr-TR" smtClean="0"/>
              <a:pPr/>
              <a:t>2.06.2021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3B9F28-AD3E-4A1B-A0C3-731DA22165DD}" type="slidenum">
              <a:rPr lang="tr-TR" smtClean="0"/>
              <a:pPr/>
              <a:t>‹#›</a:t>
            </a:fld>
            <a:endParaRPr lang="tr-TR"/>
          </a:p>
        </p:txBody>
      </p:sp>
    </p:spTree>
    <p:extLst>
      <p:ext uri="{BB962C8B-B14F-4D97-AF65-F5344CB8AC3E}">
        <p14:creationId xmlns="" xmlns:p14="http://schemas.microsoft.com/office/powerpoint/2010/main" val="3224426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7C639FC-9AF4-40DB-B16A-E85AF3ACAB69}"/>
              </a:ext>
            </a:extLst>
          </p:cNvPr>
          <p:cNvSpPr>
            <a:spLocks noGrp="1"/>
          </p:cNvSpPr>
          <p:nvPr>
            <p:ph type="ctrTitle"/>
          </p:nvPr>
        </p:nvSpPr>
        <p:spPr>
          <a:xfrm>
            <a:off x="2050198" y="2338939"/>
            <a:ext cx="9577120" cy="1857676"/>
          </a:xfrm>
        </p:spPr>
        <p:txBody>
          <a:bodyPr>
            <a:normAutofit fontScale="90000"/>
          </a:bodyPr>
          <a:lstStyle/>
          <a:p>
            <a:pPr algn="just"/>
            <a:r>
              <a:rPr lang="tr-TR" sz="1800" dirty="0"/>
              <a:t/>
            </a:r>
            <a:br>
              <a:rPr lang="tr-TR" sz="1800" dirty="0"/>
            </a:br>
            <a:r>
              <a:rPr lang="tr-TR" sz="1800" dirty="0"/>
              <a:t/>
            </a:r>
            <a:br>
              <a:rPr lang="tr-TR" sz="1800" dirty="0"/>
            </a:br>
            <a:r>
              <a:rPr lang="tr-TR" sz="1800" dirty="0"/>
              <a:t>09/12/2016 Tarih 29913 Resmi </a:t>
            </a:r>
            <a:r>
              <a:rPr lang="tr-TR" sz="1800" dirty="0" err="1"/>
              <a:t>Gazete’de</a:t>
            </a:r>
            <a:r>
              <a:rPr lang="tr-TR" sz="1800" dirty="0"/>
              <a:t>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görevlilere işlediği fiilin türüne göre cezai müeyyideler getirilmiştir.</a:t>
            </a:r>
          </a:p>
        </p:txBody>
      </p:sp>
      <p:sp>
        <p:nvSpPr>
          <p:cNvPr id="3" name="Alt Başlık 2">
            <a:extLst>
              <a:ext uri="{FF2B5EF4-FFF2-40B4-BE49-F238E27FC236}">
                <a16:creationId xmlns="" xmlns:a16="http://schemas.microsoft.com/office/drawing/2014/main" id="{AE1D708C-2797-4418-92FD-C64C2BCFA7C8}"/>
              </a:ext>
            </a:extLst>
          </p:cNvPr>
          <p:cNvSpPr>
            <a:spLocks noGrp="1"/>
          </p:cNvSpPr>
          <p:nvPr>
            <p:ph type="subTitle" idx="1"/>
          </p:nvPr>
        </p:nvSpPr>
        <p:spPr>
          <a:xfrm>
            <a:off x="3205214" y="4777380"/>
            <a:ext cx="6506678" cy="969828"/>
          </a:xfrm>
        </p:spPr>
        <p:txBody>
          <a:bodyPr/>
          <a:lstStyle/>
          <a:p>
            <a:pPr algn="just"/>
            <a:r>
              <a:rPr lang="tr-TR" b="1" dirty="0">
                <a:solidFill>
                  <a:srgbClr val="FF0000"/>
                </a:solidFill>
              </a:rPr>
              <a:t>Sınav binasına cep telefonu ya da diğer iletişim araçları ile girilmesi kesinlikle yasaktır.</a:t>
            </a:r>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646331"/>
          </a:xfrm>
          <a:prstGeom prst="rect">
            <a:avLst/>
          </a:prstGeom>
          <a:solidFill>
            <a:schemeClr val="accent6"/>
          </a:solidFill>
        </p:spPr>
        <p:txBody>
          <a:bodyPr wrap="square">
            <a:spAutoFit/>
          </a:bodyPr>
          <a:lstStyle/>
          <a:p>
            <a:pPr algn="ctr"/>
            <a:r>
              <a:rPr lang="tr-TR" dirty="0"/>
              <a:t>SINAVLA ÖĞRENCİ ALACAK ORTAÖĞRETİM KURUMLARINA İLİŞKİN MERKEZÎ SINAV 2021 </a:t>
            </a:r>
          </a:p>
          <a:p>
            <a:pPr algn="ctr"/>
            <a:r>
              <a:rPr lang="tr-TR" dirty="0"/>
              <a:t>*DİKKAT EDİLECEK HUSUSLAR*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202598" y="1646723"/>
            <a:ext cx="9577120" cy="836596"/>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1800" b="1" dirty="0">
                <a:solidFill>
                  <a:srgbClr val="FF0000"/>
                </a:solidFill>
              </a:rPr>
              <a:t>SINAV GÖREVLİLERİNİN DİKKATİNE      </a:t>
            </a:r>
            <a:br>
              <a:rPr lang="tr-TR" sz="1800" b="1" dirty="0">
                <a:solidFill>
                  <a:srgbClr val="FF0000"/>
                </a:solidFill>
              </a:rPr>
            </a:br>
            <a:endParaRPr lang="tr-TR" sz="1800" b="1" dirty="0">
              <a:solidFill>
                <a:srgbClr val="FF0000"/>
              </a:solidFill>
            </a:endParaRPr>
          </a:p>
        </p:txBody>
      </p:sp>
    </p:spTree>
    <p:extLst>
      <p:ext uri="{BB962C8B-B14F-4D97-AF65-F5344CB8AC3E}">
        <p14:creationId xmlns="" xmlns:p14="http://schemas.microsoft.com/office/powerpoint/2010/main" val="69338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584775"/>
          </a:xfrm>
          <a:prstGeom prst="rect">
            <a:avLst/>
          </a:prstGeom>
          <a:solidFill>
            <a:schemeClr val="accent6"/>
          </a:solidFill>
        </p:spPr>
        <p:txBody>
          <a:bodyPr wrap="square">
            <a:spAutoFit/>
          </a:bodyPr>
          <a:lstStyle/>
          <a:p>
            <a:pPr algn="ctr"/>
            <a:r>
              <a:rPr lang="tr-TR" sz="3200" b="1" dirty="0"/>
              <a:t>1. SINAVA İLİŞKİN ÖZEL DURUMLAR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155996" y="2181871"/>
            <a:ext cx="9577120" cy="1606061"/>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2400" dirty="0"/>
              <a:t>Astım hastası olan öğrenciler, doktor raporlarında yer alan astım spreylerini yanlarında getirebileceklerdir. Ayrıca, bu öğrencilerin sınav binasına girişte diğer öğrencilerden ayrı olarak giriş yapması için gerekli önlemler alınacaktır.</a:t>
            </a:r>
            <a:endParaRPr lang="tr-TR" sz="400000" b="1" dirty="0">
              <a:solidFill>
                <a:srgbClr val="FF0000"/>
              </a:solidFill>
            </a:endParaRPr>
          </a:p>
        </p:txBody>
      </p:sp>
    </p:spTree>
    <p:extLst>
      <p:ext uri="{BB962C8B-B14F-4D97-AF65-F5344CB8AC3E}">
        <p14:creationId xmlns="" xmlns:p14="http://schemas.microsoft.com/office/powerpoint/2010/main" val="4112190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699847"/>
            <a:ext cx="9577120" cy="739931"/>
          </a:xfrm>
          <a:prstGeom prst="rect">
            <a:avLst/>
          </a:prstGeom>
          <a:solidFill>
            <a:srgbClr val="52E4F8"/>
          </a:solidFill>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Bina sınav komisyonu başkanı, Bölge Sınav Yürütme Komisyonunun sınavla ilgili yapacağı toplantıya katılır</a:t>
            </a:r>
            <a:endParaRPr lang="tr-TR" sz="400000" b="1" dirty="0">
              <a:solidFill>
                <a:srgbClr val="FF0000"/>
              </a:solidFill>
            </a:endParaRPr>
          </a:p>
        </p:txBody>
      </p:sp>
      <p:sp>
        <p:nvSpPr>
          <p:cNvPr id="8" name="Başlık 1">
            <a:extLst>
              <a:ext uri="{FF2B5EF4-FFF2-40B4-BE49-F238E27FC236}">
                <a16:creationId xmlns="" xmlns:a16="http://schemas.microsoft.com/office/drawing/2014/main" id="{A9C3DE97-B03A-4724-9064-52ADA7BC665D}"/>
              </a:ext>
            </a:extLst>
          </p:cNvPr>
          <p:cNvSpPr txBox="1">
            <a:spLocks/>
          </p:cNvSpPr>
          <p:nvPr/>
        </p:nvSpPr>
        <p:spPr>
          <a:xfrm>
            <a:off x="2062212" y="2515257"/>
            <a:ext cx="9577120" cy="369966"/>
          </a:xfrm>
          <a:prstGeom prst="rect">
            <a:avLst/>
          </a:prstGeom>
          <a:solidFill>
            <a:srgbClr val="52E4F8"/>
          </a:solidFill>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Toplantıda alınan kararlara göre sınav planlamasını yapar.</a:t>
            </a:r>
            <a:endParaRPr lang="tr-TR" sz="4000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3214255"/>
            <a:ext cx="9577120" cy="631603"/>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Sınava girecek öğrencilerin, salon aday yoklama </a:t>
            </a:r>
            <a:r>
              <a:rPr lang="tr-TR" sz="1800" dirty="0" smtClean="0"/>
              <a:t>sınavdan </a:t>
            </a:r>
            <a:r>
              <a:rPr lang="tr-TR" sz="1800" b="1" dirty="0">
                <a:solidFill>
                  <a:srgbClr val="FF0000"/>
                </a:solidFill>
              </a:rPr>
              <a:t>en az 2 (iki) gün önce </a:t>
            </a:r>
            <a:r>
              <a:rPr lang="tr-TR" sz="1800" dirty="0"/>
              <a:t>öğrencilerin görebilecekleri uygun bir yerde ilan eder.</a:t>
            </a:r>
            <a:endParaRPr lang="tr-TR" sz="1800" b="1" dirty="0">
              <a:solidFill>
                <a:srgbClr val="FF0000"/>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3933061"/>
            <a:ext cx="9577120" cy="177459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salonlarını (*) ve salondaki sıraları, sınav oturma planı (**) doğrultusunda numaralandırarak sınavdan 1 (bir) gün önce hazır duruma gelmesini sağlar ve sınav süresince salonları kontrol eder. </a:t>
            </a:r>
          </a:p>
          <a:p>
            <a:pPr algn="just"/>
            <a:r>
              <a:rPr lang="tr-TR" sz="1800" b="1" dirty="0">
                <a:solidFill>
                  <a:srgbClr val="FF0000"/>
                </a:solidFill>
              </a:rPr>
              <a:t>*1 </a:t>
            </a:r>
            <a:r>
              <a:rPr lang="tr-TR" sz="1800" b="1" dirty="0" err="1">
                <a:solidFill>
                  <a:srgbClr val="FF0000"/>
                </a:solidFill>
              </a:rPr>
              <a:t>nolu</a:t>
            </a:r>
            <a:r>
              <a:rPr lang="tr-TR" sz="1800" b="1" dirty="0">
                <a:solidFill>
                  <a:srgbClr val="FF0000"/>
                </a:solidFill>
              </a:rPr>
              <a:t> salon zemin kattan başlamak suretiyle üst katlara doğru artarak devam eder.</a:t>
            </a:r>
            <a:r>
              <a:rPr lang="tr-TR" sz="1800" dirty="0"/>
              <a:t> </a:t>
            </a:r>
            <a:r>
              <a:rPr lang="tr-TR" sz="1800" b="1" dirty="0">
                <a:solidFill>
                  <a:schemeClr val="tx1"/>
                </a:solidFill>
              </a:rPr>
              <a:t>**1 </a:t>
            </a:r>
            <a:r>
              <a:rPr lang="tr-TR" sz="1800" b="1" dirty="0" err="1">
                <a:solidFill>
                  <a:schemeClr val="tx1"/>
                </a:solidFill>
              </a:rPr>
              <a:t>nolu</a:t>
            </a:r>
            <a:r>
              <a:rPr lang="tr-TR" sz="1800" b="1" dirty="0">
                <a:solidFill>
                  <a:schemeClr val="tx1"/>
                </a:solidFill>
              </a:rPr>
              <a:t> sıra öğretmen masasının önünden başlayacaktır. </a:t>
            </a:r>
            <a:r>
              <a:rPr lang="tr-TR" sz="1800" b="1" dirty="0">
                <a:solidFill>
                  <a:srgbClr val="FF0000"/>
                </a:solidFill>
              </a:rPr>
              <a:t>“S”</a:t>
            </a:r>
            <a:r>
              <a:rPr lang="tr-TR" sz="1800" b="1" dirty="0">
                <a:solidFill>
                  <a:schemeClr val="tx1"/>
                </a:solidFill>
              </a:rPr>
              <a:t> kuralı gereğince devam eder.</a:t>
            </a:r>
            <a:endParaRPr lang="tr-TR" sz="4800" b="1" dirty="0">
              <a:solidFill>
                <a:schemeClr val="tx1"/>
              </a:solidFill>
            </a:endParaRPr>
          </a:p>
        </p:txBody>
      </p:sp>
    </p:spTree>
    <p:extLst>
      <p:ext uri="{BB962C8B-B14F-4D97-AF65-F5344CB8AC3E}">
        <p14:creationId xmlns="" xmlns:p14="http://schemas.microsoft.com/office/powerpoint/2010/main" val="1449675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512278"/>
            <a:ext cx="9577120" cy="892332"/>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Salon görevlilerinin sınav salonlarına cep telefonu ve benzeri iletişim araçları ile girmemesini sağlar. Sınav öncesinde yapılacak toplantılarda bu hususu özellikle belirtir.</a:t>
            </a:r>
            <a:endParaRPr lang="tr-TR" sz="1800" b="1" dirty="0">
              <a:solidFill>
                <a:srgbClr val="FF0000"/>
              </a:solidFill>
            </a:endParaRPr>
          </a:p>
        </p:txBody>
      </p:sp>
      <p:sp>
        <p:nvSpPr>
          <p:cNvPr id="8" name="Başlık 1">
            <a:extLst>
              <a:ext uri="{FF2B5EF4-FFF2-40B4-BE49-F238E27FC236}">
                <a16:creationId xmlns="" xmlns:a16="http://schemas.microsoft.com/office/drawing/2014/main" id="{A9C3DE97-B03A-4724-9064-52ADA7BC665D}"/>
              </a:ext>
            </a:extLst>
          </p:cNvPr>
          <p:cNvSpPr txBox="1">
            <a:spLocks/>
          </p:cNvSpPr>
          <p:nvPr/>
        </p:nvSpPr>
        <p:spPr>
          <a:xfrm>
            <a:off x="2062212" y="2480087"/>
            <a:ext cx="9577120" cy="1048559"/>
          </a:xfrm>
          <a:prstGeom prst="rect">
            <a:avLst/>
          </a:prstGeom>
          <a:solidFill>
            <a:srgbClr val="52E4F8"/>
          </a:solidFill>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Salon görevlileri ile sınav başlamadan en az bir saat önce toplantı yaparak görev ve sorumluluklarını açıklar. Toplantıya katılmayan salon görevlisinin yerine yedek gözetmenlerden görevlendirme yapar.</a:t>
            </a:r>
            <a:endParaRPr lang="tr-TR" sz="4000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3664803"/>
            <a:ext cx="9577120" cy="1048559"/>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Toplantıya katılmayan ya da sınav kurallarına uymayan personele sınav görevi vermez. Sınav kurallarına uymayan personeli gerekli durumlarda tutanakla belirleyerek Bölge Sınav Yürütme Komisyonuna bildirir.</a:t>
            </a:r>
            <a:endParaRPr lang="tr-TR" sz="4800" b="1" dirty="0">
              <a:solidFill>
                <a:srgbClr val="FF0000"/>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4941391"/>
            <a:ext cx="9577120" cy="67396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görevlilerine ait ad, soyad ve görevlerini gösterir yaka kartının sınav süresince görevlilerin üzerinde bulunmasını sağlar.</a:t>
            </a:r>
            <a:endParaRPr lang="tr-TR" sz="11500" b="1" dirty="0">
              <a:solidFill>
                <a:schemeClr val="tx1"/>
              </a:solidFill>
            </a:endParaRPr>
          </a:p>
        </p:txBody>
      </p:sp>
    </p:spTree>
    <p:extLst>
      <p:ext uri="{BB962C8B-B14F-4D97-AF65-F5344CB8AC3E}">
        <p14:creationId xmlns="" xmlns:p14="http://schemas.microsoft.com/office/powerpoint/2010/main" val="1325219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512277"/>
            <a:ext cx="9577120" cy="1559169"/>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günü, sınav kutularını/çantalarını il/ilçe sınav evrakı nakil koruma görevlilerinden tutanakla teslim alır. Teslim alınan sınav kutularının/çantalarının etiket bilgilerini kontrol eder ve ilgili oturumlara ait olduğunu teyit eder. </a:t>
            </a:r>
            <a:r>
              <a:rPr lang="tr-TR" sz="1800" b="1" dirty="0">
                <a:solidFill>
                  <a:srgbClr val="FF0000"/>
                </a:solidFill>
              </a:rPr>
              <a:t>Sınavın başlamasına yarım saat kala </a:t>
            </a:r>
            <a:r>
              <a:rPr lang="tr-TR" sz="1800" dirty="0"/>
              <a:t>sınav kutularını açıp içindeki sınav paketlerini sayarak kontrol eder, sorun varsa Bölge Sınav Yürütme Komisyonunun talimatına göre işlem yapar.</a:t>
            </a:r>
            <a:endParaRPr lang="tr-TR" sz="48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144274" y="3313078"/>
            <a:ext cx="9577120" cy="673965"/>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Sınav evrakı dönüş zarfı</a:t>
            </a:r>
            <a:r>
              <a:rPr lang="tr-TR" sz="1800" dirty="0"/>
              <a:t>, </a:t>
            </a:r>
            <a:r>
              <a:rPr lang="tr-TR" sz="1800" dirty="0">
                <a:solidFill>
                  <a:srgbClr val="FF0000"/>
                </a:solidFill>
              </a:rPr>
              <a:t>cevap kâğıtları</a:t>
            </a:r>
            <a:r>
              <a:rPr lang="tr-TR" sz="1800" dirty="0"/>
              <a:t>, </a:t>
            </a:r>
            <a:r>
              <a:rPr lang="tr-TR" sz="1800" dirty="0">
                <a:solidFill>
                  <a:srgbClr val="FF0000"/>
                </a:solidFill>
              </a:rPr>
              <a:t>soru kitapçıkları </a:t>
            </a:r>
            <a:r>
              <a:rPr lang="tr-TR" sz="1800" dirty="0"/>
              <a:t>ve </a:t>
            </a:r>
            <a:r>
              <a:rPr lang="tr-TR" sz="1800" dirty="0">
                <a:solidFill>
                  <a:srgbClr val="FF0000"/>
                </a:solidFill>
              </a:rPr>
              <a:t>salon aday yoklama </a:t>
            </a:r>
            <a:r>
              <a:rPr lang="tr-TR" sz="1800" dirty="0"/>
              <a:t>listesinin bulunduğu sınav paketlerini salon başkanlarına imza karşılığında teslim eder.</a:t>
            </a:r>
            <a:endParaRPr lang="tr-TR" sz="1800" b="1" dirty="0">
              <a:solidFill>
                <a:srgbClr val="FF0000"/>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132550" y="4228675"/>
            <a:ext cx="9577120" cy="67396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Geçerli kimlik belgesi yanında olmayan öğrencilerin </a:t>
            </a:r>
            <a:r>
              <a:rPr lang="tr-TR" sz="1800" b="1" dirty="0">
                <a:solidFill>
                  <a:srgbClr val="FF0000"/>
                </a:solidFill>
              </a:rPr>
              <a:t>sınava alınmaması için gerekli </a:t>
            </a:r>
            <a:r>
              <a:rPr lang="tr-TR" sz="1800" dirty="0"/>
              <a:t>önlemleri alır.</a:t>
            </a:r>
            <a:endParaRPr lang="tr-TR" sz="49600" b="1" dirty="0">
              <a:solidFill>
                <a:schemeClr val="tx1"/>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132550" y="5033214"/>
            <a:ext cx="9577120" cy="1047673"/>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2000" dirty="0"/>
              <a:t>Sınavın başlamasından itibaren </a:t>
            </a:r>
            <a:r>
              <a:rPr lang="tr-TR" sz="2000" b="1" dirty="0">
                <a:solidFill>
                  <a:srgbClr val="FF0000"/>
                </a:solidFill>
              </a:rPr>
              <a:t>ilk 15 dakika içerisinde sınav binasına gelen </a:t>
            </a:r>
            <a:r>
              <a:rPr lang="tr-TR" sz="2000" dirty="0"/>
              <a:t>öğrencilerin sınava katılmalarını sağlar. Bu öğrencilere ek süre verilmez. </a:t>
            </a:r>
            <a:r>
              <a:rPr lang="tr-TR" sz="2000" b="1" dirty="0">
                <a:solidFill>
                  <a:srgbClr val="FF0000"/>
                </a:solidFill>
              </a:rPr>
              <a:t>İlk 15 dakikadan sonra gelen </a:t>
            </a:r>
            <a:r>
              <a:rPr lang="tr-TR" sz="2000" dirty="0"/>
              <a:t>öğrencileri </a:t>
            </a:r>
            <a:r>
              <a:rPr lang="tr-TR" sz="2000" b="1" dirty="0">
                <a:solidFill>
                  <a:srgbClr val="FF0000"/>
                </a:solidFill>
              </a:rPr>
              <a:t>sınav binasına almaz. </a:t>
            </a:r>
            <a:endParaRPr lang="tr-TR" sz="255800" b="1" dirty="0">
              <a:solidFill>
                <a:srgbClr val="FF0000"/>
              </a:solidFill>
            </a:endParaRPr>
          </a:p>
        </p:txBody>
      </p:sp>
    </p:spTree>
    <p:extLst>
      <p:ext uri="{BB962C8B-B14F-4D97-AF65-F5344CB8AC3E}">
        <p14:creationId xmlns="" xmlns:p14="http://schemas.microsoft.com/office/powerpoint/2010/main" val="245452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754630"/>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Sınavın </a:t>
            </a:r>
            <a:r>
              <a:rPr lang="tr-TR" sz="1800" b="1" dirty="0">
                <a:solidFill>
                  <a:srgbClr val="FF0000"/>
                </a:solidFill>
              </a:rPr>
              <a:t>ilk 30 </a:t>
            </a:r>
            <a:r>
              <a:rPr lang="tr-TR" sz="1800" dirty="0"/>
              <a:t>ve </a:t>
            </a:r>
            <a:r>
              <a:rPr lang="tr-TR" sz="1800" b="1" dirty="0">
                <a:solidFill>
                  <a:srgbClr val="FF0000"/>
                </a:solidFill>
              </a:rPr>
              <a:t>son 15 </a:t>
            </a:r>
            <a:r>
              <a:rPr lang="tr-TR" sz="1800" dirty="0"/>
              <a:t>dakikasında öğrencilerin sınav </a:t>
            </a:r>
            <a:r>
              <a:rPr lang="tr-TR" sz="1800" b="1" dirty="0">
                <a:solidFill>
                  <a:srgbClr val="FF0000"/>
                </a:solidFill>
              </a:rPr>
              <a:t>salonundan çıkamayacaklarını </a:t>
            </a:r>
            <a:r>
              <a:rPr lang="tr-TR" sz="1800" dirty="0"/>
              <a:t>duyurur. </a:t>
            </a:r>
            <a:endParaRPr lang="tr-TR" sz="115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983174"/>
            <a:ext cx="9577120" cy="347371"/>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binasına görevliler haricinde giriş yapılmamasını sağlar.</a:t>
            </a:r>
            <a:endParaRPr lang="tr-TR" sz="1800" b="1" dirty="0">
              <a:solidFill>
                <a:srgbClr val="FF0000"/>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3875469"/>
            <a:ext cx="9577120" cy="36241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Tüm sınav salonlarında sınavın </a:t>
            </a:r>
            <a:r>
              <a:rPr lang="tr-TR" sz="1800" dirty="0">
                <a:solidFill>
                  <a:srgbClr val="FF0000"/>
                </a:solidFill>
              </a:rPr>
              <a:t>aynı saatte başlamasını </a:t>
            </a:r>
            <a:r>
              <a:rPr lang="tr-TR" sz="1800" dirty="0"/>
              <a:t>sağlar.</a:t>
            </a:r>
            <a:endParaRPr lang="tr-TR" sz="213200" b="1" dirty="0">
              <a:solidFill>
                <a:schemeClr val="tx1"/>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4841426"/>
            <a:ext cx="9577120" cy="664201"/>
          </a:xfrm>
          <a:prstGeom prst="rect">
            <a:avLst/>
          </a:prstGeom>
          <a:solidFill>
            <a:srgbClr val="FFC00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Fotoğraflı ve onaylı sınav giriş belgelerinin, öğrencilerin sınava girecekleri salon ve sırada hazır bulundurulmasını sağlar. </a:t>
            </a:r>
            <a:endParaRPr lang="tr-TR" sz="400000" b="1" dirty="0">
              <a:solidFill>
                <a:srgbClr val="FF0000"/>
              </a:solidFill>
            </a:endParaRPr>
          </a:p>
        </p:txBody>
      </p:sp>
    </p:spTree>
    <p:extLst>
      <p:ext uri="{BB962C8B-B14F-4D97-AF65-F5344CB8AC3E}">
        <p14:creationId xmlns="" xmlns:p14="http://schemas.microsoft.com/office/powerpoint/2010/main" val="158468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2649415"/>
            <a:ext cx="9577120" cy="2121877"/>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Öğrencilerin sınav süreleri sınav giriş belgesinde ve salon aday yoklama listesinde belirtilmiştir. Salon görevlilerinin sınav uygulaması sırasında bu sürelere dikkat etmesini sağlar. Yedek Salonda sınava alınacak öğrenci olması durumunda, sınav süresinin ve varsa sınav tedbir hizmetinin tespiti için bu öğrencilere ait sınav giriş belgelerini, e-Okul sisteminde açılacak olan </a:t>
            </a:r>
            <a:r>
              <a:rPr lang="tr-TR" sz="1800" b="1" dirty="0">
                <a:solidFill>
                  <a:srgbClr val="FF0000"/>
                </a:solidFill>
              </a:rPr>
              <a:t>“Yedek Salonda Sınava Girecek Öğrencilerin Sınavla Öğrenci Alacak Ortaöğretim Kurumlarına İlişkin Merkezi Sınav Giriş Belgesi” </a:t>
            </a:r>
            <a:r>
              <a:rPr lang="tr-TR" sz="1800" dirty="0"/>
              <a:t>raporundan alarak salon görevlilerine verir.</a:t>
            </a:r>
            <a:endParaRPr lang="tr-TR" sz="1800" b="1" dirty="0">
              <a:solidFill>
                <a:srgbClr val="FF0000"/>
              </a:solidFill>
            </a:endParaRPr>
          </a:p>
        </p:txBody>
      </p:sp>
    </p:spTree>
    <p:extLst>
      <p:ext uri="{BB962C8B-B14F-4D97-AF65-F5344CB8AC3E}">
        <p14:creationId xmlns="" xmlns:p14="http://schemas.microsoft.com/office/powerpoint/2010/main" val="1466770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2649415"/>
            <a:ext cx="9577120" cy="287215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sırasında gerekmedikçe </a:t>
            </a:r>
            <a:r>
              <a:rPr lang="tr-TR" sz="1800" b="1" dirty="0">
                <a:solidFill>
                  <a:srgbClr val="FF0000"/>
                </a:solidFill>
              </a:rPr>
              <a:t>yedek sınav paketini kesinlikle açmaz </a:t>
            </a:r>
            <a:r>
              <a:rPr lang="tr-TR" sz="1800" dirty="0"/>
              <a:t>ve yedek sınav paketini </a:t>
            </a:r>
            <a:r>
              <a:rPr lang="tr-TR" sz="1800" b="1" dirty="0">
                <a:solidFill>
                  <a:srgbClr val="FF0000"/>
                </a:solidFill>
              </a:rPr>
              <a:t>Bina Sınav Komisyonunun bulunduğu yerde muhafaza eder</a:t>
            </a:r>
            <a:r>
              <a:rPr lang="tr-TR" sz="1800" dirty="0"/>
              <a:t>. Bina Sınav Komisyonu tarafından zaruri durumlarda açılacak yedek paketi için tutanak düzenler. Düzenlenecek tutanakta; </a:t>
            </a:r>
          </a:p>
          <a:p>
            <a:pPr algn="just"/>
            <a:r>
              <a:rPr lang="tr-TR" sz="1800" b="1" dirty="0">
                <a:solidFill>
                  <a:srgbClr val="FF0000"/>
                </a:solidFill>
              </a:rPr>
              <a:t>*bina bilgileri, </a:t>
            </a:r>
          </a:p>
          <a:p>
            <a:pPr algn="just"/>
            <a:r>
              <a:rPr lang="tr-TR" sz="1800" b="1" dirty="0">
                <a:solidFill>
                  <a:srgbClr val="FF0000"/>
                </a:solidFill>
              </a:rPr>
              <a:t>*açılan yedek sınav paketinin açılış saati, </a:t>
            </a:r>
          </a:p>
          <a:p>
            <a:pPr algn="just"/>
            <a:r>
              <a:rPr lang="tr-TR" sz="1800" b="1" dirty="0">
                <a:solidFill>
                  <a:srgbClr val="FF0000"/>
                </a:solidFill>
              </a:rPr>
              <a:t>*paketin açılma nedeni ve </a:t>
            </a:r>
          </a:p>
          <a:p>
            <a:pPr algn="just"/>
            <a:r>
              <a:rPr lang="tr-TR" sz="1800" b="1" dirty="0">
                <a:solidFill>
                  <a:srgbClr val="FF0000"/>
                </a:solidFill>
              </a:rPr>
              <a:t>*kaç adet sınav evrakı </a:t>
            </a:r>
            <a:r>
              <a:rPr lang="tr-TR" sz="1800" dirty="0"/>
              <a:t>kullanıldığı açıkça belirtilir. Bina Sınav Komisyonu tarafından imza altına alınan tutanak, kullanılan ve kullanılmayan sınav evrakı ile birlikte yedek sınav evrakı dönüş zarfına konulur</a:t>
            </a:r>
            <a:endParaRPr lang="tr-TR" sz="1800" b="1" dirty="0">
              <a:solidFill>
                <a:srgbClr val="FF0000"/>
              </a:solidFill>
            </a:endParaRPr>
          </a:p>
        </p:txBody>
      </p:sp>
    </p:spTree>
    <p:extLst>
      <p:ext uri="{BB962C8B-B14F-4D97-AF65-F5344CB8AC3E}">
        <p14:creationId xmlns="" xmlns:p14="http://schemas.microsoft.com/office/powerpoint/2010/main" val="4178037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512278"/>
            <a:ext cx="9577120" cy="739780"/>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sırasında, sınavın akışını bozmayacak şekilde salon görevlilerini kontrol eder, gerektiğinde uyarır, sınavın sorunsuz yapılmasını sağlar.</a:t>
            </a:r>
            <a:endParaRPr lang="tr-TR" sz="1800" b="1" dirty="0">
              <a:solidFill>
                <a:srgbClr val="FF0000"/>
              </a:solidFill>
            </a:endParaRPr>
          </a:p>
        </p:txBody>
      </p:sp>
      <p:sp>
        <p:nvSpPr>
          <p:cNvPr id="8" name="Başlık 1">
            <a:extLst>
              <a:ext uri="{FF2B5EF4-FFF2-40B4-BE49-F238E27FC236}">
                <a16:creationId xmlns="" xmlns:a16="http://schemas.microsoft.com/office/drawing/2014/main" id="{A9C3DE97-B03A-4724-9064-52ADA7BC665D}"/>
              </a:ext>
            </a:extLst>
          </p:cNvPr>
          <p:cNvSpPr txBox="1">
            <a:spLocks/>
          </p:cNvSpPr>
          <p:nvPr/>
        </p:nvSpPr>
        <p:spPr>
          <a:xfrm>
            <a:off x="2062212" y="2480087"/>
            <a:ext cx="9577120" cy="127320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bittikten sonra, salon başkanları tarafından getirilen ve içinde cevap kâğıtları, salon aday yoklama listeleri ve varsa diğer evrakın (tutanak vb.) bulunduğu ağzı kapatılmış sınav evrakı dönüş zarfı ile soru kitapçıklarını imza karşılığı teslim alır. </a:t>
            </a:r>
            <a:r>
              <a:rPr lang="tr-TR" sz="1800" b="1" dirty="0">
                <a:solidFill>
                  <a:srgbClr val="FF0000"/>
                </a:solidFill>
              </a:rPr>
              <a:t>(Soru kitapçıkları sınav evrakı dönüş zarfına konulmayacaktır.) </a:t>
            </a: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3969601"/>
            <a:ext cx="9577120" cy="930645"/>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evrakı dönüş zarflarını </a:t>
            </a:r>
            <a:r>
              <a:rPr lang="tr-TR" sz="1800" b="1" dirty="0">
                <a:solidFill>
                  <a:srgbClr val="FF0000"/>
                </a:solidFill>
              </a:rPr>
              <a:t>salon sıralı olarak</a:t>
            </a:r>
            <a:r>
              <a:rPr lang="tr-TR" sz="1800" dirty="0"/>
              <a:t> ait oldukları sınav kutularına/çantalarına koyarak seri numaralı güvenlik kilidi ile kilitleyip il/ilçe sınav evrakı nakil koruma görevlilerine tutanakla teslim eder. </a:t>
            </a:r>
            <a:endParaRPr lang="tr-TR" sz="11500" b="1" dirty="0">
              <a:solidFill>
                <a:srgbClr val="FF0000"/>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5234466"/>
            <a:ext cx="9577120" cy="40433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Bölge Sınav Komisyonunun vereceği diğer görevleri yapar.</a:t>
            </a:r>
            <a:endParaRPr lang="tr-TR" sz="49600" b="1" dirty="0">
              <a:solidFill>
                <a:schemeClr val="tx1"/>
              </a:solidFill>
            </a:endParaRPr>
          </a:p>
        </p:txBody>
      </p:sp>
    </p:spTree>
    <p:extLst>
      <p:ext uri="{BB962C8B-B14F-4D97-AF65-F5344CB8AC3E}">
        <p14:creationId xmlns="" xmlns:p14="http://schemas.microsoft.com/office/powerpoint/2010/main" val="2126652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BİNA SINAV KOMİSYONUNUN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512278"/>
            <a:ext cx="9577120" cy="422030"/>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b="1" dirty="0">
                <a:solidFill>
                  <a:srgbClr val="FF0000"/>
                </a:solidFill>
              </a:rPr>
              <a:t>EK-1 COVİD-19 Önlemleri </a:t>
            </a:r>
            <a:r>
              <a:rPr lang="tr-TR" sz="1800" dirty="0"/>
              <a:t>kapsamında ilgilileri bilgilendirir ve gerekli tedbirleri alır</a:t>
            </a:r>
            <a:endParaRPr lang="tr-TR" sz="4800" b="1" dirty="0">
              <a:solidFill>
                <a:srgbClr val="FF0000"/>
              </a:solidFill>
            </a:endParaRPr>
          </a:p>
        </p:txBody>
      </p:sp>
      <p:sp>
        <p:nvSpPr>
          <p:cNvPr id="8" name="Başlık 1">
            <a:extLst>
              <a:ext uri="{FF2B5EF4-FFF2-40B4-BE49-F238E27FC236}">
                <a16:creationId xmlns="" xmlns:a16="http://schemas.microsoft.com/office/drawing/2014/main" id="{A9C3DE97-B03A-4724-9064-52ADA7BC665D}"/>
              </a:ext>
            </a:extLst>
          </p:cNvPr>
          <p:cNvSpPr txBox="1">
            <a:spLocks/>
          </p:cNvSpPr>
          <p:nvPr/>
        </p:nvSpPr>
        <p:spPr>
          <a:xfrm>
            <a:off x="2062212" y="2480087"/>
            <a:ext cx="9577120" cy="774440"/>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EK-2 Salon Görevlileri Sınav Uygulama </a:t>
            </a:r>
            <a:r>
              <a:rPr lang="tr-TR" sz="1800" dirty="0" err="1"/>
              <a:t>Formu’nu</a:t>
            </a:r>
            <a:r>
              <a:rPr lang="tr-TR" sz="1800" dirty="0"/>
              <a:t> </a:t>
            </a:r>
            <a:r>
              <a:rPr lang="tr-TR" sz="1800" b="1" dirty="0">
                <a:solidFill>
                  <a:srgbClr val="FF0000"/>
                </a:solidFill>
              </a:rPr>
              <a:t>her salon için oturum sayısı kadar</a:t>
            </a:r>
            <a:r>
              <a:rPr lang="tr-TR" sz="1800" dirty="0"/>
              <a:t> çoğaltarak salon görevlilerine teslim eder.</a:t>
            </a:r>
            <a:endParaRPr lang="tr-TR" sz="1800" b="1" dirty="0">
              <a:solidFill>
                <a:srgbClr val="FF0000"/>
              </a:solidFill>
            </a:endParaRPr>
          </a:p>
        </p:txBody>
      </p:sp>
    </p:spTree>
    <p:extLst>
      <p:ext uri="{BB962C8B-B14F-4D97-AF65-F5344CB8AC3E}">
        <p14:creationId xmlns="" xmlns:p14="http://schemas.microsoft.com/office/powerpoint/2010/main" val="1549220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543909"/>
            <a:ext cx="9577120" cy="633046"/>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başlamadan </a:t>
            </a:r>
            <a:r>
              <a:rPr lang="tr-TR" sz="1800" b="1" dirty="0">
                <a:solidFill>
                  <a:srgbClr val="FF0000"/>
                </a:solidFill>
              </a:rPr>
              <a:t>en geç 1 (bir) saat önce </a:t>
            </a:r>
            <a:r>
              <a:rPr lang="tr-TR" sz="1800" dirty="0"/>
              <a:t>sınav yerinde hazır bulunur ve sınav öncesi Bina Sınav Komisyonu başkanı tarafından yapılacak toplantıya katılır</a:t>
            </a:r>
            <a:endParaRPr lang="tr-TR" sz="4800" b="1" dirty="0">
              <a:solidFill>
                <a:srgbClr val="FF0000"/>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3429001"/>
            <a:ext cx="9577120" cy="664202"/>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Salon başkanı görevli olduğu salona ait sınav paketini ve öğrencilerin sınav sürelerinin yer aldığı salon aday yoklama listesini tutanakla teslim alır.</a:t>
            </a:r>
            <a:endParaRPr lang="tr-TR" sz="400000" b="1" dirty="0">
              <a:solidFill>
                <a:schemeClr val="tx1"/>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4345249"/>
            <a:ext cx="9577120" cy="39878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Gözetmen görevli olduğu salona giderek öğrencileri karşılar.</a:t>
            </a:r>
            <a:endParaRPr lang="tr-TR" sz="400000" b="1" dirty="0">
              <a:solidFill>
                <a:srgbClr val="FF0000"/>
              </a:solidFill>
            </a:endParaRPr>
          </a:p>
        </p:txBody>
      </p:sp>
    </p:spTree>
    <p:extLst>
      <p:ext uri="{BB962C8B-B14F-4D97-AF65-F5344CB8AC3E}">
        <p14:creationId xmlns="" xmlns:p14="http://schemas.microsoft.com/office/powerpoint/2010/main" val="1430755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7C639FC-9AF4-40DB-B16A-E85AF3ACAB69}"/>
              </a:ext>
            </a:extLst>
          </p:cNvPr>
          <p:cNvSpPr>
            <a:spLocks noGrp="1"/>
          </p:cNvSpPr>
          <p:nvPr>
            <p:ph type="ctrTitle"/>
          </p:nvPr>
        </p:nvSpPr>
        <p:spPr>
          <a:xfrm>
            <a:off x="2050198" y="3052935"/>
            <a:ext cx="9577120" cy="1143679"/>
          </a:xfrm>
        </p:spPr>
        <p:txBody>
          <a:bodyPr>
            <a:normAutofit fontScale="90000"/>
          </a:bodyPr>
          <a:lstStyle/>
          <a:p>
            <a:pPr algn="ctr"/>
            <a:r>
              <a:rPr lang="tr-TR" sz="1800" dirty="0"/>
              <a:t/>
            </a:r>
            <a:br>
              <a:rPr lang="tr-TR" sz="1800" dirty="0"/>
            </a:br>
            <a:r>
              <a:rPr lang="tr-TR" sz="4000" dirty="0"/>
              <a:t/>
            </a:r>
            <a:br>
              <a:rPr lang="tr-TR" sz="4000" dirty="0"/>
            </a:br>
            <a:r>
              <a:rPr lang="tr-TR" sz="2000" b="1" dirty="0">
                <a:solidFill>
                  <a:srgbClr val="FF0000"/>
                </a:solidFill>
              </a:rPr>
              <a:t>SINAV TARİHİ VE SAATLERİ: </a:t>
            </a:r>
            <a:r>
              <a:rPr lang="tr-TR" sz="2000" dirty="0"/>
              <a:t/>
            </a:r>
            <a:br>
              <a:rPr lang="tr-TR" sz="2000" dirty="0"/>
            </a:br>
            <a:r>
              <a:rPr lang="tr-TR" sz="2000" dirty="0">
                <a:solidFill>
                  <a:srgbClr val="FF0000"/>
                </a:solidFill>
              </a:rPr>
              <a:t>6 Haziran 2021 Pazar </a:t>
            </a:r>
            <a:r>
              <a:rPr lang="tr-TR" sz="2000" dirty="0"/>
              <a:t>günü tüm sınav merkezlerinde </a:t>
            </a:r>
            <a:br>
              <a:rPr lang="tr-TR" sz="2000" dirty="0"/>
            </a:br>
            <a:r>
              <a:rPr lang="tr-TR" sz="2000" dirty="0"/>
              <a:t>Türkiye saati ile saat </a:t>
            </a:r>
            <a:r>
              <a:rPr lang="tr-TR" sz="2000" dirty="0">
                <a:solidFill>
                  <a:srgbClr val="FF0000"/>
                </a:solidFill>
              </a:rPr>
              <a:t>09.30 </a:t>
            </a:r>
            <a:r>
              <a:rPr lang="tr-TR" sz="2000" dirty="0"/>
              <a:t>ve </a:t>
            </a:r>
            <a:r>
              <a:rPr lang="tr-TR" sz="2000" dirty="0">
                <a:solidFill>
                  <a:srgbClr val="FF0000"/>
                </a:solidFill>
              </a:rPr>
              <a:t>11.30’</a:t>
            </a:r>
            <a:r>
              <a:rPr lang="tr-TR" sz="2000" dirty="0"/>
              <a:t>da başlayacaktır.</a:t>
            </a:r>
            <a:endParaRPr lang="tr-TR" sz="1800" dirty="0"/>
          </a:p>
        </p:txBody>
      </p:sp>
      <p:sp>
        <p:nvSpPr>
          <p:cNvPr id="3" name="Alt Başlık 2">
            <a:extLst>
              <a:ext uri="{FF2B5EF4-FFF2-40B4-BE49-F238E27FC236}">
                <a16:creationId xmlns="" xmlns:a16="http://schemas.microsoft.com/office/drawing/2014/main" id="{AE1D708C-2797-4418-92FD-C64C2BCFA7C8}"/>
              </a:ext>
            </a:extLst>
          </p:cNvPr>
          <p:cNvSpPr>
            <a:spLocks noGrp="1"/>
          </p:cNvSpPr>
          <p:nvPr>
            <p:ph type="subTitle" idx="1"/>
          </p:nvPr>
        </p:nvSpPr>
        <p:spPr>
          <a:xfrm>
            <a:off x="2396691" y="4494999"/>
            <a:ext cx="9153625" cy="1636294"/>
          </a:xfrm>
          <a:solidFill>
            <a:schemeClr val="accent3">
              <a:lumMod val="60000"/>
              <a:lumOff val="40000"/>
            </a:schemeClr>
          </a:solidFill>
        </p:spPr>
        <p:txBody>
          <a:bodyPr>
            <a:normAutofit/>
          </a:bodyPr>
          <a:lstStyle/>
          <a:p>
            <a:pPr algn="just"/>
            <a:r>
              <a:rPr lang="tr-TR" sz="1600" dirty="0"/>
              <a:t>Merkezî Sınavda </a:t>
            </a:r>
          </a:p>
          <a:p>
            <a:pPr algn="just"/>
            <a:r>
              <a:rPr lang="tr-TR" sz="1600" b="1" dirty="0">
                <a:solidFill>
                  <a:srgbClr val="FF0000"/>
                </a:solidFill>
              </a:rPr>
              <a:t>birinci oturum</a:t>
            </a:r>
            <a:r>
              <a:rPr lang="tr-TR" sz="1600" dirty="0"/>
              <a:t>, 50 soruluk sözel alandan oluşacak ve süresi </a:t>
            </a:r>
            <a:r>
              <a:rPr lang="tr-TR" sz="1600" dirty="0">
                <a:solidFill>
                  <a:srgbClr val="FF0000"/>
                </a:solidFill>
              </a:rPr>
              <a:t>75 dakika</a:t>
            </a:r>
            <a:r>
              <a:rPr lang="tr-TR" sz="1600" dirty="0"/>
              <a:t>; </a:t>
            </a:r>
          </a:p>
          <a:p>
            <a:pPr algn="just"/>
            <a:r>
              <a:rPr lang="tr-TR" sz="1600" b="1" dirty="0">
                <a:solidFill>
                  <a:srgbClr val="FF0000"/>
                </a:solidFill>
              </a:rPr>
              <a:t>ikinci oturum </a:t>
            </a:r>
            <a:r>
              <a:rPr lang="tr-TR" sz="1600" dirty="0"/>
              <a:t>ise 40 soruluk sayısal alandan oluşacak ve süresi </a:t>
            </a:r>
            <a:r>
              <a:rPr lang="tr-TR" sz="1600" dirty="0">
                <a:solidFill>
                  <a:srgbClr val="FF0000"/>
                </a:solidFill>
              </a:rPr>
              <a:t>80 dakika </a:t>
            </a:r>
            <a:r>
              <a:rPr lang="tr-TR" sz="1600" dirty="0"/>
              <a:t>olacaktır.</a:t>
            </a:r>
            <a:endParaRPr lang="tr-TR" sz="1600" b="1" dirty="0">
              <a:solidFill>
                <a:srgbClr val="FF0000"/>
              </a:solidFill>
            </a:endParaRPr>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646331"/>
          </a:xfrm>
          <a:prstGeom prst="rect">
            <a:avLst/>
          </a:prstGeom>
          <a:solidFill>
            <a:schemeClr val="accent6"/>
          </a:solidFill>
        </p:spPr>
        <p:txBody>
          <a:bodyPr wrap="square">
            <a:spAutoFit/>
          </a:bodyPr>
          <a:lstStyle/>
          <a:p>
            <a:pPr algn="ctr"/>
            <a:r>
              <a:rPr lang="tr-TR" dirty="0"/>
              <a:t>SINAVLA ÖĞRENCİ ALACAK ORTAÖĞRETİM KURUMLARINA İLİŞKİN MERKEZÎ SINAV 2021 </a:t>
            </a:r>
          </a:p>
          <a:p>
            <a:pPr algn="ctr"/>
            <a:r>
              <a:rPr lang="tr-TR" dirty="0"/>
              <a:t>*DİKKAT EDİLECEK HUSUSLAR*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202598" y="1646723"/>
            <a:ext cx="9577120" cy="913597"/>
          </a:xfrm>
          <a:prstGeom prst="rect">
            <a:avLst/>
          </a:prstGeom>
        </p:spPr>
        <p:txBody>
          <a:bodyPr vert="horz" lIns="91440" tIns="45720" rIns="91440" bIns="45720" rtlCol="0" anchor="b">
            <a:normAutofit fontScale="70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900" b="1" dirty="0">
                <a:solidFill>
                  <a:srgbClr val="FF0000"/>
                </a:solidFill>
              </a:rPr>
              <a:t>SINAVIN ADI</a:t>
            </a:r>
            <a:r>
              <a:rPr lang="tr-TR" sz="2900" dirty="0"/>
              <a:t>: </a:t>
            </a:r>
          </a:p>
          <a:p>
            <a:pPr algn="ctr"/>
            <a:r>
              <a:rPr lang="tr-TR" sz="2900" dirty="0"/>
              <a:t>Sınavla Öğrenci Alacak Ortaöğretim Kurumlarına İlişkin Merkezî Sınav 2021</a:t>
            </a:r>
            <a:r>
              <a:rPr lang="tr-TR" sz="1800" b="1" dirty="0">
                <a:solidFill>
                  <a:srgbClr val="FF0000"/>
                </a:solidFill>
              </a:rPr>
              <a:t/>
            </a:r>
            <a:br>
              <a:rPr lang="tr-TR" sz="1800" b="1" dirty="0">
                <a:solidFill>
                  <a:srgbClr val="FF0000"/>
                </a:solidFill>
              </a:rPr>
            </a:br>
            <a:endParaRPr lang="tr-TR" sz="1800" b="1" dirty="0">
              <a:solidFill>
                <a:srgbClr val="FF0000"/>
              </a:solidFill>
            </a:endParaRPr>
          </a:p>
        </p:txBody>
      </p:sp>
    </p:spTree>
    <p:extLst>
      <p:ext uri="{BB962C8B-B14F-4D97-AF65-F5344CB8AC3E}">
        <p14:creationId xmlns="" xmlns:p14="http://schemas.microsoft.com/office/powerpoint/2010/main" val="2124437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426677"/>
            <a:ext cx="9577120" cy="1535723"/>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Öğrencileri sınava, geçerli kimlik belgesini (</a:t>
            </a:r>
            <a:r>
              <a:rPr lang="tr-TR" sz="1800" dirty="0">
                <a:solidFill>
                  <a:srgbClr val="FF0000"/>
                </a:solidFill>
              </a:rPr>
              <a:t>T.C. kimlik numaralı nüfus cüzdanı </a:t>
            </a:r>
            <a:r>
              <a:rPr lang="tr-TR" sz="1800" dirty="0"/>
              <a:t>veya </a:t>
            </a:r>
            <a:r>
              <a:rPr lang="tr-TR" sz="1800" dirty="0">
                <a:solidFill>
                  <a:srgbClr val="FF0000"/>
                </a:solidFill>
              </a:rPr>
              <a:t>T.C. kimlik kartı </a:t>
            </a:r>
            <a:r>
              <a:rPr lang="tr-TR" sz="1800" dirty="0"/>
              <a:t>veya </a:t>
            </a:r>
            <a:r>
              <a:rPr lang="tr-TR" sz="1800" dirty="0">
                <a:solidFill>
                  <a:srgbClr val="FF0000"/>
                </a:solidFill>
              </a:rPr>
              <a:t>geçerlilik süresi devam eden pasaport</a:t>
            </a:r>
            <a:r>
              <a:rPr lang="tr-TR" sz="1800" dirty="0"/>
              <a:t>, y</a:t>
            </a:r>
            <a:r>
              <a:rPr lang="tr-TR" sz="1800" dirty="0">
                <a:solidFill>
                  <a:srgbClr val="FF0000"/>
                </a:solidFill>
              </a:rPr>
              <a:t>abancı uyruklu öğrenciler için İçişleri Bakanlığı Göç İdaresi Genel Müdürlüğü tarafından verilen resimli, mühürlü kimlik belgesi</a:t>
            </a:r>
            <a:r>
              <a:rPr lang="tr-TR" sz="1800" dirty="0"/>
              <a:t>) kontrol ederek alır, </a:t>
            </a:r>
            <a:r>
              <a:rPr lang="tr-TR" sz="1800" b="1" dirty="0">
                <a:solidFill>
                  <a:srgbClr val="FF0000"/>
                </a:solidFill>
              </a:rPr>
              <a:t>geçerli kimlik belgesi yanında olmayan öğrencileri sınava almaz.</a:t>
            </a:r>
            <a:r>
              <a:rPr lang="tr-TR" sz="1800" dirty="0"/>
              <a:t> </a:t>
            </a:r>
            <a:r>
              <a:rPr lang="tr-TR" sz="1800" b="1" dirty="0">
                <a:solidFill>
                  <a:srgbClr val="240448"/>
                </a:solidFill>
              </a:rPr>
              <a:t>Kimlik kontrollerini kimliklere dokunmadan yapar.</a:t>
            </a:r>
            <a:endParaRPr lang="tr-TR" sz="11500" b="1" dirty="0">
              <a:solidFill>
                <a:srgbClr val="240448"/>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4134233"/>
            <a:ext cx="9577120" cy="664202"/>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Öğrencilerin fotoğraflı ve onaylı sınav giriş belgelerinin, öğrencilerin sınava girecekleri sırada hazır bulunmasını sağlar, gerekli kontrolleri yapar.</a:t>
            </a:r>
            <a:endParaRPr lang="tr-TR" sz="400000" b="1" dirty="0">
              <a:solidFill>
                <a:schemeClr val="tx1"/>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4970268"/>
            <a:ext cx="9577120" cy="973015"/>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Cevap kâğıdındaki ve sınav giriş belgesindeki fotoğrafların aynı olması gerektiğinden, farklı fotoğrafların veya cevap kâğıdında fotoğrafı bulunmayan öğrencilerin kimlik kontrolünü ayrıntılı bir şekilde yapar.</a:t>
            </a:r>
            <a:endParaRPr lang="tr-TR" sz="400000" b="1" dirty="0">
              <a:solidFill>
                <a:srgbClr val="FF0000"/>
              </a:solidFill>
            </a:endParaRPr>
          </a:p>
        </p:txBody>
      </p:sp>
    </p:spTree>
    <p:extLst>
      <p:ext uri="{BB962C8B-B14F-4D97-AF65-F5344CB8AC3E}">
        <p14:creationId xmlns="" xmlns:p14="http://schemas.microsoft.com/office/powerpoint/2010/main" val="2982293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426677"/>
            <a:ext cx="9577120" cy="1002323"/>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Öğrencilerin, fotoğraflı ve onaylı sınav giriş belgesinde belirtilen salonda kendi sıra numarasında oturmasını sağlar. (Gerektiğinde öğrencinin yerini değiştirme yetkisi salon başkanına aittir.) </a:t>
            </a:r>
            <a:endParaRPr lang="tr-TR" sz="49600" b="1" dirty="0">
              <a:solidFill>
                <a:srgbClr val="240448"/>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3616569"/>
            <a:ext cx="9577120" cy="664202"/>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Sınavın başlamasından itibaren </a:t>
            </a:r>
            <a:r>
              <a:rPr lang="tr-TR" sz="1800" b="1" dirty="0">
                <a:solidFill>
                  <a:srgbClr val="FF0000"/>
                </a:solidFill>
              </a:rPr>
              <a:t>ilk 15 dakika içerisinde </a:t>
            </a:r>
            <a:r>
              <a:rPr lang="tr-TR" sz="1800" dirty="0"/>
              <a:t>salona gelen öğrencilerin sınava katılmalarını sağlar. </a:t>
            </a:r>
            <a:r>
              <a:rPr lang="tr-TR" sz="1800" b="1" dirty="0">
                <a:solidFill>
                  <a:srgbClr val="FF0000"/>
                </a:solidFill>
              </a:rPr>
              <a:t>Bu öğrencilere ek süre verilmez.</a:t>
            </a:r>
            <a:endParaRPr lang="tr-TR" sz="4000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4468340"/>
            <a:ext cx="9577120" cy="973015"/>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Sınavın başlama ve bitiş saatlerini öğrencilerin görebileceği şekilde tahtaya yazar. Sınavın </a:t>
            </a:r>
            <a:r>
              <a:rPr lang="tr-TR" sz="1800" b="1" dirty="0">
                <a:solidFill>
                  <a:srgbClr val="FF0000"/>
                </a:solidFill>
              </a:rPr>
              <a:t>ilk 30 </a:t>
            </a:r>
            <a:r>
              <a:rPr lang="tr-TR" sz="1800" dirty="0"/>
              <a:t>ve </a:t>
            </a:r>
            <a:r>
              <a:rPr lang="tr-TR" sz="1800" b="1" dirty="0">
                <a:solidFill>
                  <a:srgbClr val="FF0000"/>
                </a:solidFill>
              </a:rPr>
              <a:t>son 15 dakikasında sınav salonundan çıkamayacaklarını</a:t>
            </a:r>
            <a:r>
              <a:rPr lang="tr-TR" sz="1800" dirty="0"/>
              <a:t>, öğrencilere duyurur</a:t>
            </a:r>
            <a:endParaRPr lang="tr-TR" sz="333300" b="1" dirty="0">
              <a:solidFill>
                <a:srgbClr val="FF0000"/>
              </a:solidFill>
            </a:endParaRPr>
          </a:p>
        </p:txBody>
      </p:sp>
    </p:spTree>
    <p:extLst>
      <p:ext uri="{BB962C8B-B14F-4D97-AF65-F5344CB8AC3E}">
        <p14:creationId xmlns="" xmlns:p14="http://schemas.microsoft.com/office/powerpoint/2010/main" val="982237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543909"/>
            <a:ext cx="9577120" cy="973015"/>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Kitapçığın ön ya da arka sayfasında bulunan açıklamaları yüksek sesle okur, öğrencilerin sorularını cevaplar ve öğrencilerle sınav süresince </a:t>
            </a:r>
            <a:r>
              <a:rPr lang="tr-TR" sz="1800" b="1" dirty="0">
                <a:solidFill>
                  <a:srgbClr val="FF0000"/>
                </a:solidFill>
              </a:rPr>
              <a:t>gerekmedikçe konuşmaz</a:t>
            </a:r>
            <a:endParaRPr lang="tr-TR" sz="400000" b="1" dirty="0">
              <a:solidFill>
                <a:srgbClr val="FF0000"/>
              </a:solidFill>
            </a:endParaRPr>
          </a:p>
        </p:txBody>
      </p:sp>
      <p:sp>
        <p:nvSpPr>
          <p:cNvPr id="10" name="Başlık 1">
            <a:extLst>
              <a:ext uri="{FF2B5EF4-FFF2-40B4-BE49-F238E27FC236}">
                <a16:creationId xmlns="" xmlns:a16="http://schemas.microsoft.com/office/drawing/2014/main" id="{0304AADD-ADCD-409C-8E34-D38A29087D07}"/>
              </a:ext>
            </a:extLst>
          </p:cNvPr>
          <p:cNvSpPr txBox="1">
            <a:spLocks/>
          </p:cNvSpPr>
          <p:nvPr/>
        </p:nvSpPr>
        <p:spPr>
          <a:xfrm>
            <a:off x="2062212" y="3677029"/>
            <a:ext cx="9577120" cy="973015"/>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Öğrencilere, soru kitapçığındaki boş yerleri müsvedde olarak kullanabileceklerini, sınav sonunda soru kitapçıklarında eksik veya yırtık sayfa olması halinde sınavlarının geçersiz olacağını bildirir. </a:t>
            </a:r>
            <a:endParaRPr lang="tr-TR" sz="4000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4810149"/>
            <a:ext cx="9577120" cy="1192065"/>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Salon aday yoklama listesinde yazılı sıraya göre yerleştirilen öğrencilere, kendi isimlerine göre basılmış olan cevap kâğıtlarını dağıtır. Öğrencinin kendine ait cevap kâğıdında yer alan bilgilerini kontrol ettirir ve </a:t>
            </a:r>
            <a:r>
              <a:rPr lang="tr-TR" sz="1800" b="1" dirty="0">
                <a:solidFill>
                  <a:srgbClr val="FF0000"/>
                </a:solidFill>
              </a:rPr>
              <a:t>cevap kâğıdında yer alan imza bölümünü öğrenciye </a:t>
            </a:r>
            <a:r>
              <a:rPr lang="tr-TR" sz="1800" b="1" dirty="0">
                <a:solidFill>
                  <a:srgbClr val="240448"/>
                </a:solidFill>
              </a:rPr>
              <a:t>kurşun kalem </a:t>
            </a:r>
            <a:r>
              <a:rPr lang="tr-TR" sz="1800" b="1" dirty="0">
                <a:solidFill>
                  <a:srgbClr val="FF0000"/>
                </a:solidFill>
              </a:rPr>
              <a:t>ile imzalatır.</a:t>
            </a:r>
            <a:endParaRPr lang="tr-TR" sz="400000" b="1" dirty="0">
              <a:solidFill>
                <a:srgbClr val="FF0000"/>
              </a:solidFill>
            </a:endParaRPr>
          </a:p>
        </p:txBody>
      </p:sp>
    </p:spTree>
    <p:extLst>
      <p:ext uri="{BB962C8B-B14F-4D97-AF65-F5344CB8AC3E}">
        <p14:creationId xmlns="" xmlns:p14="http://schemas.microsoft.com/office/powerpoint/2010/main" val="3837519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461846"/>
            <a:ext cx="9577120" cy="193430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hazırlanır. Bu öğrenciye yedek cevap kâğıdı verilir. Öğrenci bilgileri, yedek cevap kâğıdında boş olarak gönderileceği için bu bilgiler öğrenci tarafından tam ve eksiksiz olarak kodlanır. Kullanılan yedek cevap kâğıdının doğru ve eksiksiz olarak kodlandığı salon görevlilerince kontrol edilir</a:t>
            </a:r>
            <a:endParaRPr lang="tr-TR" sz="18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4618893"/>
            <a:ext cx="9577120" cy="996462"/>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Öğrenciye verilen yedek cevap kâğıdında öğrenci bilgisinin yer aldığı bölümde yapılan hatalı veya eksik kodlamadan, </a:t>
            </a:r>
            <a:r>
              <a:rPr lang="tr-TR" sz="1800" b="1" dirty="0">
                <a:solidFill>
                  <a:srgbClr val="FF0000"/>
                </a:solidFill>
              </a:rPr>
              <a:t>öğrenci ile birlikte salon görevlileri de sorumlu olacaklardır.</a:t>
            </a:r>
            <a:endParaRPr lang="tr-TR" sz="333300" b="1" dirty="0">
              <a:solidFill>
                <a:srgbClr val="FF0000"/>
              </a:solidFill>
            </a:endParaRPr>
          </a:p>
        </p:txBody>
      </p:sp>
    </p:spTree>
    <p:extLst>
      <p:ext uri="{BB962C8B-B14F-4D97-AF65-F5344CB8AC3E}">
        <p14:creationId xmlns="" xmlns:p14="http://schemas.microsoft.com/office/powerpoint/2010/main" val="2724019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pic>
        <p:nvPicPr>
          <p:cNvPr id="8" name="Resim 7">
            <a:extLst>
              <a:ext uri="{FF2B5EF4-FFF2-40B4-BE49-F238E27FC236}">
                <a16:creationId xmlns="" xmlns:a16="http://schemas.microsoft.com/office/drawing/2014/main" id="{32FE14D9-8E9D-4941-824B-C767D47CD255}"/>
              </a:ext>
            </a:extLst>
          </p:cNvPr>
          <p:cNvPicPr>
            <a:picLocks noChangeAspect="1"/>
          </p:cNvPicPr>
          <p:nvPr/>
        </p:nvPicPr>
        <p:blipFill>
          <a:blip r:embed="rId3"/>
          <a:stretch>
            <a:fillRect/>
          </a:stretch>
        </p:blipFill>
        <p:spPr>
          <a:xfrm>
            <a:off x="2062211" y="2664590"/>
            <a:ext cx="9577120" cy="3443133"/>
          </a:xfrm>
          <a:prstGeom prst="rect">
            <a:avLst/>
          </a:prstGeom>
        </p:spPr>
      </p:pic>
    </p:spTree>
    <p:extLst>
      <p:ext uri="{BB962C8B-B14F-4D97-AF65-F5344CB8AC3E}">
        <p14:creationId xmlns="" xmlns:p14="http://schemas.microsoft.com/office/powerpoint/2010/main" val="3524738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461846"/>
            <a:ext cx="9577120" cy="73855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Öğrenciye ait fotoğraflı ve onaylı sınav giriş belgesi ile cevap kâğıdındaki basılı öğrenci bilgilerini kontrol eder</a:t>
            </a:r>
            <a:endParaRPr lang="tr-TR" sz="4800" b="1" dirty="0">
              <a:solidFill>
                <a:srgbClr val="FF0000"/>
              </a:solidFill>
            </a:endParaRPr>
          </a:p>
        </p:txBody>
      </p:sp>
      <p:pic>
        <p:nvPicPr>
          <p:cNvPr id="3" name="Resim 2">
            <a:extLst>
              <a:ext uri="{FF2B5EF4-FFF2-40B4-BE49-F238E27FC236}">
                <a16:creationId xmlns="" xmlns:a16="http://schemas.microsoft.com/office/drawing/2014/main" id="{6F98F9E5-CD55-4439-8176-AF2574E54CCB}"/>
              </a:ext>
            </a:extLst>
          </p:cNvPr>
          <p:cNvPicPr>
            <a:picLocks noChangeAspect="1"/>
          </p:cNvPicPr>
          <p:nvPr/>
        </p:nvPicPr>
        <p:blipFill>
          <a:blip r:embed="rId3"/>
          <a:stretch>
            <a:fillRect/>
          </a:stretch>
        </p:blipFill>
        <p:spPr>
          <a:xfrm>
            <a:off x="2062212" y="3657601"/>
            <a:ext cx="9577120" cy="1638529"/>
          </a:xfrm>
          <a:prstGeom prst="rect">
            <a:avLst/>
          </a:prstGeom>
        </p:spPr>
      </p:pic>
    </p:spTree>
    <p:extLst>
      <p:ext uri="{BB962C8B-B14F-4D97-AF65-F5344CB8AC3E}">
        <p14:creationId xmlns="" xmlns:p14="http://schemas.microsoft.com/office/powerpoint/2010/main" val="3281863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461846"/>
            <a:ext cx="9577120" cy="679939"/>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 tarafından kontrol edilen soru kitapçığında, eksik sayfa ya da baskı hatası varsa bu kitapçığı yedeği ile değiştirir.</a:t>
            </a:r>
            <a:endParaRPr lang="tr-TR" sz="48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3429000"/>
            <a:ext cx="9577120" cy="39858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Öğrencilere sınav başlamadan önce soru kitapçıklarını açmamalarını söyler.</a:t>
            </a:r>
            <a:endParaRPr lang="tr-TR" sz="400000" b="1" dirty="0">
              <a:solidFill>
                <a:srgbClr val="FF0000"/>
              </a:solidFill>
            </a:endParaRPr>
          </a:p>
        </p:txBody>
      </p:sp>
      <p:sp>
        <p:nvSpPr>
          <p:cNvPr id="8" name="Başlık 1">
            <a:extLst>
              <a:ext uri="{FF2B5EF4-FFF2-40B4-BE49-F238E27FC236}">
                <a16:creationId xmlns="" xmlns:a16="http://schemas.microsoft.com/office/drawing/2014/main" id="{6773A9FE-43D4-4D92-89DB-CC91722C9469}"/>
              </a:ext>
            </a:extLst>
          </p:cNvPr>
          <p:cNvSpPr txBox="1">
            <a:spLocks/>
          </p:cNvSpPr>
          <p:nvPr/>
        </p:nvSpPr>
        <p:spPr>
          <a:xfrm>
            <a:off x="2062212" y="4114799"/>
            <a:ext cx="9577120" cy="1266093"/>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Öğrencilere soru kitapçığının ön yüzüne </a:t>
            </a:r>
          </a:p>
          <a:p>
            <a:pPr algn="just"/>
            <a:r>
              <a:rPr lang="tr-TR" sz="1800" dirty="0"/>
              <a:t>**Adını, </a:t>
            </a:r>
          </a:p>
          <a:p>
            <a:pPr algn="just"/>
            <a:r>
              <a:rPr lang="tr-TR" sz="1800" dirty="0"/>
              <a:t>**Soyadını ve </a:t>
            </a:r>
          </a:p>
          <a:p>
            <a:pPr algn="just"/>
            <a:r>
              <a:rPr lang="tr-TR" sz="1800" dirty="0"/>
              <a:t>**T.C. kimlik numarasını yazmalarını söyler.</a:t>
            </a:r>
            <a:endParaRPr lang="tr-TR" sz="400000" b="1" dirty="0">
              <a:solidFill>
                <a:srgbClr val="FF0000"/>
              </a:solidFill>
            </a:endParaRPr>
          </a:p>
        </p:txBody>
      </p:sp>
    </p:spTree>
    <p:extLst>
      <p:ext uri="{BB962C8B-B14F-4D97-AF65-F5344CB8AC3E}">
        <p14:creationId xmlns="" xmlns:p14="http://schemas.microsoft.com/office/powerpoint/2010/main" val="1503757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Başlamadan Önce;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825226"/>
            <a:ext cx="9577120" cy="1793667"/>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Soru kitapçığının </a:t>
            </a:r>
            <a:r>
              <a:rPr lang="tr-TR" sz="1800" b="1" dirty="0">
                <a:solidFill>
                  <a:srgbClr val="FF0000"/>
                </a:solidFill>
              </a:rPr>
              <a:t>A</a:t>
            </a:r>
            <a:r>
              <a:rPr lang="tr-TR" sz="1800" dirty="0"/>
              <a:t>, </a:t>
            </a:r>
            <a:r>
              <a:rPr lang="tr-TR" sz="1800" b="1" dirty="0">
                <a:solidFill>
                  <a:srgbClr val="FF0000"/>
                </a:solidFill>
              </a:rPr>
              <a:t>B</a:t>
            </a:r>
            <a:r>
              <a:rPr lang="tr-TR" sz="1800" dirty="0"/>
              <a:t>, </a:t>
            </a:r>
            <a:r>
              <a:rPr lang="tr-TR" sz="1800" b="1" dirty="0">
                <a:solidFill>
                  <a:srgbClr val="FF0000"/>
                </a:solidFill>
              </a:rPr>
              <a:t>C</a:t>
            </a:r>
            <a:r>
              <a:rPr lang="tr-TR" sz="1800" dirty="0"/>
              <a:t> ve </a:t>
            </a:r>
            <a:r>
              <a:rPr lang="tr-TR" sz="1800" b="1" dirty="0">
                <a:solidFill>
                  <a:srgbClr val="FF0000"/>
                </a:solidFill>
              </a:rPr>
              <a:t>D</a:t>
            </a:r>
            <a:r>
              <a:rPr lang="tr-TR" sz="1800" dirty="0"/>
              <a:t> olmak üzere </a:t>
            </a:r>
            <a:r>
              <a:rPr lang="tr-TR" sz="1800" b="1" dirty="0">
                <a:solidFill>
                  <a:srgbClr val="FF0000"/>
                </a:solidFill>
              </a:rPr>
              <a:t>dört ayrı türü </a:t>
            </a:r>
            <a:r>
              <a:rPr lang="tr-TR" sz="1800" dirty="0"/>
              <a:t>olup öğrencilere, A kitapçığını kullanıyorsa cevap kâğıdında kitapçık türü bölümünün “A” yuvarlağını, B kitapçığını kullanıyorsa “B” yuvarlağını, C kitapçığını kullanıyorsa “C” yuvarlağını ve D kitapçığını kullanıyorsa “D” yuvarlağını işaretlemelerini söyler. Doğru işaretlemenin yapılıp yapılmadığını </a:t>
            </a:r>
            <a:r>
              <a:rPr lang="tr-TR" sz="1800" b="1" dirty="0">
                <a:solidFill>
                  <a:srgbClr val="FF0000"/>
                </a:solidFill>
              </a:rPr>
              <a:t>soru kitapçığı ve cevap kâğıtları üzerinden kontrol eder ve salon aday yoklama listesine gerekli kodlamaları yapar.</a:t>
            </a:r>
          </a:p>
        </p:txBody>
      </p:sp>
    </p:spTree>
    <p:extLst>
      <p:ext uri="{BB962C8B-B14F-4D97-AF65-F5344CB8AC3E}">
        <p14:creationId xmlns="" xmlns:p14="http://schemas.microsoft.com/office/powerpoint/2010/main" val="3324715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Süresince;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461846"/>
            <a:ext cx="9577120" cy="96715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Sınava girmeyen öğrencilerin, salon yoklama listesinde isimlerinin karşısına silinmeyen kalemle </a:t>
            </a:r>
            <a:r>
              <a:rPr lang="tr-TR" sz="1800" b="1" dirty="0">
                <a:solidFill>
                  <a:srgbClr val="FF0000"/>
                </a:solidFill>
              </a:rPr>
              <a:t>“</a:t>
            </a:r>
            <a:r>
              <a:rPr lang="tr-TR" sz="1800" b="1" dirty="0">
                <a:solidFill>
                  <a:srgbClr val="240448"/>
                </a:solidFill>
              </a:rPr>
              <a:t>GİRMEDİ</a:t>
            </a:r>
            <a:r>
              <a:rPr lang="tr-TR" sz="1800" b="1" dirty="0">
                <a:solidFill>
                  <a:srgbClr val="FF0000"/>
                </a:solidFill>
              </a:rPr>
              <a:t>” </a:t>
            </a:r>
            <a:r>
              <a:rPr lang="tr-TR" sz="1800" dirty="0">
                <a:solidFill>
                  <a:srgbClr val="FF0000"/>
                </a:solidFill>
              </a:rPr>
              <a:t>yazar, cevap kâğıdındaki ve salon yoklama listesindeki </a:t>
            </a:r>
            <a:r>
              <a:rPr lang="tr-TR" sz="1800" b="1" dirty="0">
                <a:solidFill>
                  <a:srgbClr val="FF0000"/>
                </a:solidFill>
              </a:rPr>
              <a:t>“</a:t>
            </a:r>
            <a:r>
              <a:rPr lang="tr-TR" sz="1800" b="1" dirty="0">
                <a:solidFill>
                  <a:srgbClr val="240448"/>
                </a:solidFill>
              </a:rPr>
              <a:t>SINAVA</a:t>
            </a:r>
            <a:r>
              <a:rPr lang="tr-TR" sz="1800" b="1" dirty="0">
                <a:solidFill>
                  <a:srgbClr val="FF0000"/>
                </a:solidFill>
              </a:rPr>
              <a:t> </a:t>
            </a:r>
            <a:r>
              <a:rPr lang="tr-TR" sz="1800" b="1" dirty="0">
                <a:solidFill>
                  <a:srgbClr val="240448"/>
                </a:solidFill>
              </a:rPr>
              <a:t>GİRMEDİ</a:t>
            </a:r>
            <a:r>
              <a:rPr lang="tr-TR" sz="1800" b="1" dirty="0">
                <a:solidFill>
                  <a:srgbClr val="FF0000"/>
                </a:solidFill>
              </a:rPr>
              <a:t>” </a:t>
            </a:r>
            <a:r>
              <a:rPr lang="tr-TR" sz="1800" dirty="0">
                <a:solidFill>
                  <a:srgbClr val="FF0000"/>
                </a:solidFill>
              </a:rPr>
              <a:t>kutucuğunu </a:t>
            </a:r>
            <a:r>
              <a:rPr lang="tr-TR" sz="1800" b="1" dirty="0">
                <a:solidFill>
                  <a:srgbClr val="240448"/>
                </a:solidFill>
              </a:rPr>
              <a:t>kurşun kalemle </a:t>
            </a:r>
            <a:r>
              <a:rPr lang="tr-TR" sz="1800" dirty="0">
                <a:solidFill>
                  <a:srgbClr val="FF0000"/>
                </a:solidFill>
              </a:rPr>
              <a:t>kodlar</a:t>
            </a:r>
            <a:endParaRPr lang="tr-TR" sz="115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3651738"/>
            <a:ext cx="9577120" cy="592011"/>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Cevap kâğıdında öğrencinin imzasının olup olmadığını ve cevaplarını kodladığını kontrol eder.</a:t>
            </a:r>
            <a:endParaRPr lang="tr-TR" sz="400000" b="1" dirty="0">
              <a:solidFill>
                <a:srgbClr val="FF0000"/>
              </a:solidFill>
            </a:endParaRPr>
          </a:p>
        </p:txBody>
      </p:sp>
      <p:sp>
        <p:nvSpPr>
          <p:cNvPr id="8" name="Başlık 1">
            <a:extLst>
              <a:ext uri="{FF2B5EF4-FFF2-40B4-BE49-F238E27FC236}">
                <a16:creationId xmlns="" xmlns:a16="http://schemas.microsoft.com/office/drawing/2014/main" id="{6773A9FE-43D4-4D92-89DB-CC91722C9469}"/>
              </a:ext>
            </a:extLst>
          </p:cNvPr>
          <p:cNvSpPr txBox="1">
            <a:spLocks/>
          </p:cNvSpPr>
          <p:nvPr/>
        </p:nvSpPr>
        <p:spPr>
          <a:xfrm>
            <a:off x="2062212" y="4466487"/>
            <a:ext cx="9577120" cy="1477103"/>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sırasında öğrencilerin sağlık sebebi dışında salondan çıkmasına izin vermez, zorunlu durumlarda öğrenciye koridorda görevli yedek gözetmen eşlik eder. Bu durumda öğrenciye ek süre tanımaz. </a:t>
            </a:r>
            <a:r>
              <a:rPr lang="tr-TR" sz="1800" dirty="0">
                <a:solidFill>
                  <a:srgbClr val="FF0000"/>
                </a:solidFill>
              </a:rPr>
              <a:t>Yanında yedek gözetmen olmadan salondan çıkan öğrencileri sınava almaz, soru kitapçığı ve cevap kâğıdını beraberinde götürmesine izin vermez. </a:t>
            </a:r>
            <a:endParaRPr lang="tr-TR" sz="400000" b="1" dirty="0">
              <a:solidFill>
                <a:srgbClr val="FF0000"/>
              </a:solidFill>
            </a:endParaRPr>
          </a:p>
        </p:txBody>
      </p:sp>
    </p:spTree>
    <p:extLst>
      <p:ext uri="{BB962C8B-B14F-4D97-AF65-F5344CB8AC3E}">
        <p14:creationId xmlns="" xmlns:p14="http://schemas.microsoft.com/office/powerpoint/2010/main" val="808296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Süresince;</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344615"/>
            <a:ext cx="9577120" cy="1195754"/>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Kopya çekmeye teşebbüs eden öğrenciyi uyarır, kopya çektiği belirlenen öğrenciyle ilgili tutanak düzenler. Bu tutanağı sınav evrakı dönüş zarfına koyar. Bu durumda olan öğrencilerin sınava devam etmelerine ve sınavın </a:t>
            </a:r>
            <a:r>
              <a:rPr lang="tr-TR" sz="1800" b="1" dirty="0">
                <a:solidFill>
                  <a:srgbClr val="FF0000"/>
                </a:solidFill>
              </a:rPr>
              <a:t>ilk 30 dakikası tamamlanmadan sınav binasından ayrılmalarına izin verilmez</a:t>
            </a:r>
            <a:r>
              <a:rPr lang="tr-TR" sz="1800" dirty="0"/>
              <a:t>.</a:t>
            </a:r>
            <a:endParaRPr lang="tr-TR" sz="496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3645877"/>
            <a:ext cx="9577120" cy="96128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Öğrencileri, sınav bitimine 15 dakika </a:t>
            </a:r>
            <a:r>
              <a:rPr lang="tr-TR" sz="1800" b="1" dirty="0">
                <a:solidFill>
                  <a:srgbClr val="FF0000"/>
                </a:solidFill>
              </a:rPr>
              <a:t>kala "15 dakikanız kaldı, cevaplarınızın cevap kâğıdına kodlanmış olmasına dikkat ediniz." </a:t>
            </a:r>
            <a:r>
              <a:rPr lang="tr-TR" sz="1800" dirty="0"/>
              <a:t>şeklinde ve sınav bitimine 5 dakika kala </a:t>
            </a:r>
            <a:r>
              <a:rPr lang="tr-TR" sz="1800" b="1" dirty="0">
                <a:solidFill>
                  <a:srgbClr val="FF0000"/>
                </a:solidFill>
              </a:rPr>
              <a:t>"5 dakikanız kaldı." </a:t>
            </a:r>
            <a:r>
              <a:rPr lang="tr-TR" sz="1800" dirty="0"/>
              <a:t>şeklinde uyarır.</a:t>
            </a:r>
            <a:endParaRPr lang="tr-TR" sz="400000" b="1" dirty="0">
              <a:solidFill>
                <a:srgbClr val="FF0000"/>
              </a:solidFill>
            </a:endParaRPr>
          </a:p>
        </p:txBody>
      </p:sp>
      <p:sp>
        <p:nvSpPr>
          <p:cNvPr id="8" name="Başlık 1">
            <a:extLst>
              <a:ext uri="{FF2B5EF4-FFF2-40B4-BE49-F238E27FC236}">
                <a16:creationId xmlns="" xmlns:a16="http://schemas.microsoft.com/office/drawing/2014/main" id="{6773A9FE-43D4-4D92-89DB-CC91722C9469}"/>
              </a:ext>
            </a:extLst>
          </p:cNvPr>
          <p:cNvSpPr txBox="1">
            <a:spLocks/>
          </p:cNvSpPr>
          <p:nvPr/>
        </p:nvSpPr>
        <p:spPr>
          <a:xfrm>
            <a:off x="2062212" y="4911965"/>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Öğrenciye ait cevap kâğıdındaki </a:t>
            </a:r>
            <a:r>
              <a:rPr lang="tr-TR" sz="1800" b="1" dirty="0">
                <a:solidFill>
                  <a:srgbClr val="FF0000"/>
                </a:solidFill>
              </a:rPr>
              <a:t>salon başkanı ve gözetmenin </a:t>
            </a:r>
            <a:r>
              <a:rPr lang="tr-TR" sz="1800" dirty="0"/>
              <a:t>kontrol ettiğine dair bölümü </a:t>
            </a:r>
            <a:r>
              <a:rPr lang="tr-TR" sz="1800" b="1" dirty="0">
                <a:solidFill>
                  <a:schemeClr val="tx1"/>
                </a:solidFill>
              </a:rPr>
              <a:t>silinmeyen kalemle </a:t>
            </a:r>
            <a:r>
              <a:rPr lang="tr-TR" sz="1800" dirty="0"/>
              <a:t>imzalar</a:t>
            </a:r>
            <a:endParaRPr lang="tr-TR" sz="400000" b="1" dirty="0">
              <a:solidFill>
                <a:srgbClr val="FF0000"/>
              </a:solidFill>
            </a:endParaRPr>
          </a:p>
        </p:txBody>
      </p:sp>
      <p:sp>
        <p:nvSpPr>
          <p:cNvPr id="12" name="Başlık 1">
            <a:extLst>
              <a:ext uri="{FF2B5EF4-FFF2-40B4-BE49-F238E27FC236}">
                <a16:creationId xmlns="" xmlns:a16="http://schemas.microsoft.com/office/drawing/2014/main" id="{7EEA3A2D-F857-4934-B540-9DC21387E4AD}"/>
              </a:ext>
            </a:extLst>
          </p:cNvPr>
          <p:cNvSpPr txBox="1">
            <a:spLocks/>
          </p:cNvSpPr>
          <p:nvPr/>
        </p:nvSpPr>
        <p:spPr>
          <a:xfrm>
            <a:off x="2062212" y="5697411"/>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evrakını imzalamak için </a:t>
            </a:r>
            <a:r>
              <a:rPr lang="tr-TR" sz="1800" b="1" dirty="0">
                <a:solidFill>
                  <a:srgbClr val="FF0000"/>
                </a:solidFill>
              </a:rPr>
              <a:t>kendine ait tükenmez kalemi kullanır</a:t>
            </a:r>
            <a:r>
              <a:rPr lang="tr-TR" sz="1800" dirty="0"/>
              <a:t>. Görevliler arasında kalem alışverişi yapılmamalıdır</a:t>
            </a:r>
            <a:endParaRPr lang="tr-TR" sz="400000" b="1" dirty="0">
              <a:solidFill>
                <a:srgbClr val="FF0000"/>
              </a:solidFill>
            </a:endParaRPr>
          </a:p>
        </p:txBody>
      </p:sp>
    </p:spTree>
    <p:extLst>
      <p:ext uri="{BB962C8B-B14F-4D97-AF65-F5344CB8AC3E}">
        <p14:creationId xmlns="" xmlns:p14="http://schemas.microsoft.com/office/powerpoint/2010/main" val="90583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7C639FC-9AF4-40DB-B16A-E85AF3ACAB69}"/>
              </a:ext>
            </a:extLst>
          </p:cNvPr>
          <p:cNvSpPr>
            <a:spLocks noGrp="1"/>
          </p:cNvSpPr>
          <p:nvPr>
            <p:ph type="ctrTitle"/>
          </p:nvPr>
        </p:nvSpPr>
        <p:spPr>
          <a:xfrm>
            <a:off x="1973196" y="3739312"/>
            <a:ext cx="9577120" cy="1834355"/>
          </a:xfrm>
        </p:spPr>
        <p:txBody>
          <a:bodyPr>
            <a:normAutofit fontScale="90000"/>
          </a:bodyPr>
          <a:lstStyle/>
          <a:p>
            <a:pPr algn="ctr"/>
            <a:r>
              <a:rPr lang="tr-TR" sz="1800" dirty="0"/>
              <a:t/>
            </a:r>
            <a:br>
              <a:rPr lang="tr-TR" sz="1800" dirty="0"/>
            </a:br>
            <a:r>
              <a:rPr lang="tr-TR" sz="4000" dirty="0"/>
              <a:t/>
            </a:r>
            <a:br>
              <a:rPr lang="tr-TR" sz="4000" dirty="0"/>
            </a:br>
            <a:r>
              <a:rPr lang="tr-TR" sz="2000" b="1" dirty="0">
                <a:solidFill>
                  <a:srgbClr val="FF0000"/>
                </a:solidFill>
              </a:rPr>
              <a:t>SINAV BİLGİLERİ: </a:t>
            </a:r>
            <a:br>
              <a:rPr lang="tr-TR" sz="2000" b="1" dirty="0">
                <a:solidFill>
                  <a:srgbClr val="FF0000"/>
                </a:solidFill>
              </a:rPr>
            </a:br>
            <a:r>
              <a:rPr lang="tr-TR" sz="2000" dirty="0"/>
              <a:t/>
            </a:r>
            <a:br>
              <a:rPr lang="tr-TR" sz="2000" dirty="0"/>
            </a:br>
            <a:r>
              <a:rPr lang="tr-TR" sz="2000" b="1" dirty="0">
                <a:solidFill>
                  <a:srgbClr val="7030A0"/>
                </a:solidFill>
              </a:rPr>
              <a:t>İkinci oturumda ise </a:t>
            </a:r>
            <a:r>
              <a:rPr lang="tr-TR" sz="2000" dirty="0"/>
              <a:t/>
            </a:r>
            <a:br>
              <a:rPr lang="tr-TR" sz="2000" dirty="0"/>
            </a:br>
            <a:r>
              <a:rPr lang="tr-TR" sz="2000" dirty="0"/>
              <a:t>Matematik ve </a:t>
            </a:r>
            <a:br>
              <a:rPr lang="tr-TR" sz="2000" dirty="0"/>
            </a:br>
            <a:r>
              <a:rPr lang="tr-TR" sz="2000" dirty="0"/>
              <a:t>Fen Bilimleri </a:t>
            </a:r>
            <a:br>
              <a:rPr lang="tr-TR" sz="2000" dirty="0"/>
            </a:br>
            <a:endParaRPr lang="tr-TR" sz="1800" dirty="0"/>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646331"/>
          </a:xfrm>
          <a:prstGeom prst="rect">
            <a:avLst/>
          </a:prstGeom>
          <a:solidFill>
            <a:schemeClr val="accent6"/>
          </a:solidFill>
        </p:spPr>
        <p:txBody>
          <a:bodyPr wrap="square">
            <a:spAutoFit/>
          </a:bodyPr>
          <a:lstStyle/>
          <a:p>
            <a:pPr algn="ctr"/>
            <a:r>
              <a:rPr lang="tr-TR" dirty="0"/>
              <a:t>SINAVLA ÖĞRENCİ ALACAK ORTAÖĞRETİM KURUMLARINA İLİŞKİN MERKEZÎ SINAV 2021 </a:t>
            </a:r>
          </a:p>
          <a:p>
            <a:pPr algn="ctr"/>
            <a:r>
              <a:rPr lang="tr-TR" dirty="0"/>
              <a:t>*DİKKAT EDİLECEK HUSUSLAR*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155996" y="1184380"/>
            <a:ext cx="9577120" cy="224462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1800" b="1" dirty="0">
                <a:solidFill>
                  <a:srgbClr val="FF0000"/>
                </a:solidFill>
              </a:rPr>
              <a:t>SINAV BİLGİLERİ: </a:t>
            </a:r>
          </a:p>
          <a:p>
            <a:pPr algn="ctr"/>
            <a:r>
              <a:rPr lang="tr-TR" sz="1800" b="1" dirty="0">
                <a:solidFill>
                  <a:srgbClr val="7030A0"/>
                </a:solidFill>
              </a:rPr>
              <a:t>Birinci oturumda, 8’inci sınıf </a:t>
            </a:r>
          </a:p>
          <a:p>
            <a:pPr algn="ctr"/>
            <a:r>
              <a:rPr lang="tr-TR" sz="1800" dirty="0"/>
              <a:t>Türkçe, </a:t>
            </a:r>
          </a:p>
          <a:p>
            <a:pPr algn="ctr"/>
            <a:r>
              <a:rPr lang="tr-TR" sz="1800" dirty="0"/>
              <a:t>T.C. İnkılap Tarihi ve Atatürkçülük, </a:t>
            </a:r>
          </a:p>
          <a:p>
            <a:pPr algn="ctr"/>
            <a:r>
              <a:rPr lang="tr-TR" sz="1800" dirty="0"/>
              <a:t>Din Kültürü ve Ahlak Bilgisi ile </a:t>
            </a:r>
          </a:p>
          <a:p>
            <a:pPr algn="ctr"/>
            <a:r>
              <a:rPr lang="tr-TR" sz="1800" dirty="0"/>
              <a:t>Yabancı Dil, </a:t>
            </a:r>
          </a:p>
        </p:txBody>
      </p:sp>
    </p:spTree>
    <p:extLst>
      <p:ext uri="{BB962C8B-B14F-4D97-AF65-F5344CB8AC3E}">
        <p14:creationId xmlns="" xmlns:p14="http://schemas.microsoft.com/office/powerpoint/2010/main" val="51821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Süresi Sonunda;</a:t>
            </a:r>
            <a:endParaRPr lang="tr-TR" sz="714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76067" y="2456512"/>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Sınav evrakını teslim eden öğrenciye, salon aday yoklama listesini </a:t>
            </a:r>
            <a:r>
              <a:rPr lang="tr-TR" sz="1800" b="1" dirty="0">
                <a:solidFill>
                  <a:srgbClr val="240448"/>
                </a:solidFill>
              </a:rPr>
              <a:t>kurşun kalem </a:t>
            </a:r>
            <a:r>
              <a:rPr lang="tr-TR" sz="1800" dirty="0">
                <a:solidFill>
                  <a:srgbClr val="FF0000"/>
                </a:solidFill>
              </a:rPr>
              <a:t>ile imzalatır. </a:t>
            </a:r>
            <a:r>
              <a:rPr lang="tr-TR" sz="1800" b="1" dirty="0">
                <a:solidFill>
                  <a:srgbClr val="FF0000"/>
                </a:solidFill>
              </a:rPr>
              <a:t>(Bu işlemi sınav başlamadan önce ya da sınav sırasında yapmaz.) </a:t>
            </a:r>
            <a:endParaRPr lang="tr-TR" sz="400000" b="1" dirty="0">
              <a:solidFill>
                <a:srgbClr val="FF0000"/>
              </a:solidFill>
            </a:endParaRPr>
          </a:p>
        </p:txBody>
      </p:sp>
      <p:sp>
        <p:nvSpPr>
          <p:cNvPr id="8" name="Başlık 1">
            <a:extLst>
              <a:ext uri="{FF2B5EF4-FFF2-40B4-BE49-F238E27FC236}">
                <a16:creationId xmlns="" xmlns:a16="http://schemas.microsoft.com/office/drawing/2014/main" id="{6773A9FE-43D4-4D92-89DB-CC91722C9469}"/>
              </a:ext>
            </a:extLst>
          </p:cNvPr>
          <p:cNvSpPr txBox="1">
            <a:spLocks/>
          </p:cNvSpPr>
          <p:nvPr/>
        </p:nvSpPr>
        <p:spPr>
          <a:xfrm>
            <a:off x="2062212" y="3532910"/>
            <a:ext cx="9577120" cy="1531462"/>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Cevap kâğıtlarını, salon aday yoklama listesini ve varsa diğer evrakını (tutanak gibi), </a:t>
            </a:r>
            <a:r>
              <a:rPr lang="tr-TR" sz="1800" b="1" dirty="0">
                <a:solidFill>
                  <a:srgbClr val="FF0000"/>
                </a:solidFill>
              </a:rPr>
              <a:t>tam ve sıralı olarak </a:t>
            </a:r>
            <a:r>
              <a:rPr lang="tr-TR" sz="1800" dirty="0">
                <a:solidFill>
                  <a:srgbClr val="FF0000"/>
                </a:solidFill>
              </a:rPr>
              <a:t>sınav evrakı dönüş zarfına yerleştirir. </a:t>
            </a:r>
            <a:r>
              <a:rPr lang="tr-TR" sz="1800" b="1" dirty="0">
                <a:solidFill>
                  <a:srgbClr val="FF0000"/>
                </a:solidFill>
              </a:rPr>
              <a:t>(</a:t>
            </a:r>
            <a:r>
              <a:rPr lang="tr-TR" sz="1800" b="1" dirty="0">
                <a:solidFill>
                  <a:srgbClr val="240448"/>
                </a:solidFill>
              </a:rPr>
              <a:t>Soru </a:t>
            </a:r>
            <a:r>
              <a:rPr lang="tr-TR" sz="1800" b="1">
                <a:solidFill>
                  <a:srgbClr val="240448"/>
                </a:solidFill>
              </a:rPr>
              <a:t>kitapçıkları </a:t>
            </a:r>
            <a:r>
              <a:rPr lang="tr-TR" sz="1800" b="1" smtClean="0">
                <a:solidFill>
                  <a:srgbClr val="240448"/>
                </a:solidFill>
              </a:rPr>
              <a:t>, </a:t>
            </a:r>
            <a:r>
              <a:rPr lang="tr-TR" sz="1800" b="1" dirty="0">
                <a:solidFill>
                  <a:srgbClr val="240448"/>
                </a:solidFill>
              </a:rPr>
              <a:t>sınav giriş </a:t>
            </a:r>
            <a:r>
              <a:rPr lang="tr-TR" sz="1800" b="1" dirty="0" smtClean="0">
                <a:solidFill>
                  <a:srgbClr val="240448"/>
                </a:solidFill>
              </a:rPr>
              <a:t>belgeleri ve EK-2 Salon Görevlileri Sınav Uygulama Formu </a:t>
            </a:r>
            <a:r>
              <a:rPr lang="tr-TR" sz="1800" b="1" dirty="0">
                <a:solidFill>
                  <a:srgbClr val="240448"/>
                </a:solidFill>
              </a:rPr>
              <a:t>dönüş zarfına konulmayacaktır.)</a:t>
            </a:r>
            <a:endParaRPr lang="tr-TR" sz="400000" b="1" dirty="0">
              <a:solidFill>
                <a:srgbClr val="240448"/>
              </a:solidFill>
            </a:endParaRPr>
          </a:p>
        </p:txBody>
      </p:sp>
      <p:sp>
        <p:nvSpPr>
          <p:cNvPr id="12" name="Başlık 1">
            <a:extLst>
              <a:ext uri="{FF2B5EF4-FFF2-40B4-BE49-F238E27FC236}">
                <a16:creationId xmlns="" xmlns:a16="http://schemas.microsoft.com/office/drawing/2014/main" id="{7EEA3A2D-F857-4934-B540-9DC21387E4AD}"/>
              </a:ext>
            </a:extLst>
          </p:cNvPr>
          <p:cNvSpPr txBox="1">
            <a:spLocks/>
          </p:cNvSpPr>
          <p:nvPr/>
        </p:nvSpPr>
        <p:spPr>
          <a:xfrm>
            <a:off x="2062212" y="5298833"/>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evrakı dönüş zarfını, diğer salon görevlisi ile birlikte </a:t>
            </a:r>
            <a:r>
              <a:rPr lang="tr-TR" sz="1800" b="1" dirty="0">
                <a:solidFill>
                  <a:srgbClr val="FF0000"/>
                </a:solidFill>
              </a:rPr>
              <a:t>sınav salonundan çıkarmadan kapatır</a:t>
            </a:r>
            <a:r>
              <a:rPr lang="tr-TR" sz="1800" dirty="0"/>
              <a:t>.</a:t>
            </a:r>
            <a:endParaRPr lang="tr-TR" sz="1800" b="1" dirty="0">
              <a:solidFill>
                <a:srgbClr val="FF0000"/>
              </a:solidFill>
            </a:endParaRPr>
          </a:p>
        </p:txBody>
      </p:sp>
    </p:spTree>
    <p:extLst>
      <p:ext uri="{BB962C8B-B14F-4D97-AF65-F5344CB8AC3E}">
        <p14:creationId xmlns="" xmlns:p14="http://schemas.microsoft.com/office/powerpoint/2010/main" val="1034765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Süresi Sonunda;</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344615"/>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evrakı dönüş </a:t>
            </a:r>
            <a:r>
              <a:rPr lang="tr-TR" sz="1800" b="1" dirty="0">
                <a:solidFill>
                  <a:srgbClr val="FF0000"/>
                </a:solidFill>
              </a:rPr>
              <a:t>zarfını kapalı olarak </a:t>
            </a:r>
            <a:r>
              <a:rPr lang="tr-TR" sz="1800" dirty="0"/>
              <a:t>ve </a:t>
            </a:r>
            <a:r>
              <a:rPr lang="tr-TR" sz="1800" b="1" dirty="0">
                <a:solidFill>
                  <a:srgbClr val="FF0000"/>
                </a:solidFill>
              </a:rPr>
              <a:t>soru kitapçıklarıyla birlikte </a:t>
            </a:r>
            <a:r>
              <a:rPr lang="tr-TR" sz="1800" dirty="0"/>
              <a:t>Bina Sınav Komisyonuna </a:t>
            </a:r>
            <a:r>
              <a:rPr lang="tr-TR" sz="1800" b="1" dirty="0">
                <a:solidFill>
                  <a:srgbClr val="FF0000"/>
                </a:solidFill>
              </a:rPr>
              <a:t>imza karşılığında </a:t>
            </a:r>
            <a:r>
              <a:rPr lang="tr-TR" sz="1800" dirty="0"/>
              <a:t>teslim eder. </a:t>
            </a:r>
            <a:endParaRPr lang="tr-TR" sz="1800" b="1" dirty="0">
              <a:solidFill>
                <a:srgbClr val="FF0000"/>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3106620"/>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b="1" dirty="0">
                <a:solidFill>
                  <a:srgbClr val="FF0000"/>
                </a:solidFill>
              </a:rPr>
              <a:t>Tüm öğrenciler çıktıktan sonra </a:t>
            </a:r>
            <a:r>
              <a:rPr lang="tr-TR" sz="1800" dirty="0"/>
              <a:t>sınav salonunu kontrol ederek unutulan evrak ya da eşya varsa Bina Sınav Komisyonuna teslim eder</a:t>
            </a:r>
            <a:endParaRPr lang="tr-TR" sz="400000" b="1" dirty="0">
              <a:solidFill>
                <a:schemeClr val="tx1"/>
              </a:solidFill>
            </a:endParaRPr>
          </a:p>
        </p:txBody>
      </p:sp>
      <p:sp>
        <p:nvSpPr>
          <p:cNvPr id="8" name="Başlık 1">
            <a:extLst>
              <a:ext uri="{FF2B5EF4-FFF2-40B4-BE49-F238E27FC236}">
                <a16:creationId xmlns="" xmlns:a16="http://schemas.microsoft.com/office/drawing/2014/main" id="{6773A9FE-43D4-4D92-89DB-CC91722C9469}"/>
              </a:ext>
            </a:extLst>
          </p:cNvPr>
          <p:cNvSpPr txBox="1">
            <a:spLocks/>
          </p:cNvSpPr>
          <p:nvPr/>
        </p:nvSpPr>
        <p:spPr>
          <a:xfrm>
            <a:off x="2062212" y="3892060"/>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Sınav salonunda unutulan, sınav evrakı dönüş zarfına konulmayan cevap kâğıtları işleme alınmayacak olup yasal sorumluluk salon görevlilerine ait olacaktır.</a:t>
            </a:r>
            <a:endParaRPr lang="tr-TR" sz="333300" b="1" dirty="0">
              <a:solidFill>
                <a:srgbClr val="FF0000"/>
              </a:solidFill>
            </a:endParaRPr>
          </a:p>
        </p:txBody>
      </p:sp>
      <p:sp>
        <p:nvSpPr>
          <p:cNvPr id="12" name="Başlık 1">
            <a:extLst>
              <a:ext uri="{FF2B5EF4-FFF2-40B4-BE49-F238E27FC236}">
                <a16:creationId xmlns="" xmlns:a16="http://schemas.microsoft.com/office/drawing/2014/main" id="{7EEA3A2D-F857-4934-B540-9DC21387E4AD}"/>
              </a:ext>
            </a:extLst>
          </p:cNvPr>
          <p:cNvSpPr txBox="1">
            <a:spLocks/>
          </p:cNvSpPr>
          <p:nvPr/>
        </p:nvSpPr>
        <p:spPr>
          <a:xfrm>
            <a:off x="2062212" y="4759571"/>
            <a:ext cx="9577120" cy="65649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solidFill>
                  <a:srgbClr val="FF0000"/>
                </a:solidFill>
              </a:rPr>
              <a:t>Bina Sınav Komisyonu tarafından verilen </a:t>
            </a:r>
            <a:r>
              <a:rPr lang="tr-TR" sz="1800" b="1" dirty="0">
                <a:solidFill>
                  <a:srgbClr val="240448"/>
                </a:solidFill>
              </a:rPr>
              <a:t>EK-2 Salon Görevlileri Sınav Uygulama </a:t>
            </a:r>
            <a:r>
              <a:rPr lang="tr-TR" sz="1800" b="1" dirty="0" err="1">
                <a:solidFill>
                  <a:srgbClr val="240448"/>
                </a:solidFill>
              </a:rPr>
              <a:t>Formu</a:t>
            </a:r>
            <a:r>
              <a:rPr lang="tr-TR" sz="1800" dirty="0" err="1">
                <a:solidFill>
                  <a:srgbClr val="FF0000"/>
                </a:solidFill>
              </a:rPr>
              <a:t>’nu</a:t>
            </a:r>
            <a:r>
              <a:rPr lang="tr-TR" sz="1800" dirty="0">
                <a:solidFill>
                  <a:srgbClr val="FF0000"/>
                </a:solidFill>
              </a:rPr>
              <a:t> doldurup, Bina Sınav Komisyonuna teslim eder</a:t>
            </a:r>
            <a:endParaRPr lang="tr-TR" sz="4800" b="1" dirty="0">
              <a:solidFill>
                <a:srgbClr val="FF0000"/>
              </a:solidFill>
            </a:endParaRPr>
          </a:p>
        </p:txBody>
      </p:sp>
    </p:spTree>
    <p:extLst>
      <p:ext uri="{BB962C8B-B14F-4D97-AF65-F5344CB8AC3E}">
        <p14:creationId xmlns="" xmlns:p14="http://schemas.microsoft.com/office/powerpoint/2010/main" val="97989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Süresi Sonunda;</a:t>
            </a:r>
            <a:endParaRPr lang="tr-TR" sz="71400" b="1" dirty="0">
              <a:solidFill>
                <a:srgbClr val="FF0000"/>
              </a:solidFill>
            </a:endParaRPr>
          </a:p>
        </p:txBody>
      </p:sp>
      <p:sp>
        <p:nvSpPr>
          <p:cNvPr id="9" name="Başlık 1">
            <a:extLst>
              <a:ext uri="{FF2B5EF4-FFF2-40B4-BE49-F238E27FC236}">
                <a16:creationId xmlns="" xmlns:a16="http://schemas.microsoft.com/office/drawing/2014/main" id="{8AD3B169-0A06-4D85-A51D-205FAB22AA1B}"/>
              </a:ext>
            </a:extLst>
          </p:cNvPr>
          <p:cNvSpPr txBox="1">
            <a:spLocks/>
          </p:cNvSpPr>
          <p:nvPr/>
        </p:nvSpPr>
        <p:spPr>
          <a:xfrm>
            <a:off x="2062212" y="2497003"/>
            <a:ext cx="9577120" cy="92613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Soru kitapçıkları okullarda bırakılacak, </a:t>
            </a:r>
            <a:r>
              <a:rPr lang="tr-TR" sz="1800" b="1" dirty="0">
                <a:solidFill>
                  <a:srgbClr val="FF0000"/>
                </a:solidFill>
              </a:rPr>
              <a:t>07 Haziran 2021 Pazartesi gününden itibaren isteyen öğrenciye verilecektir. </a:t>
            </a:r>
            <a:r>
              <a:rPr lang="tr-TR" sz="1800" b="1" dirty="0">
                <a:solidFill>
                  <a:schemeClr val="tx1"/>
                </a:solidFill>
              </a:rPr>
              <a:t>Talep edilmeyen soru kitapçıkları il/ilçe millî eğitim müdürlükleri tarafından okul/kurumlarda kullanılmak üzere değerlendirilecektir. </a:t>
            </a:r>
            <a:endParaRPr lang="tr-TR" sz="4800" b="1" dirty="0">
              <a:solidFill>
                <a:schemeClr val="tx1"/>
              </a:solidFill>
            </a:endParaRPr>
          </a:p>
        </p:txBody>
      </p:sp>
      <p:sp>
        <p:nvSpPr>
          <p:cNvPr id="11" name="Başlık 1">
            <a:extLst>
              <a:ext uri="{FF2B5EF4-FFF2-40B4-BE49-F238E27FC236}">
                <a16:creationId xmlns="" xmlns:a16="http://schemas.microsoft.com/office/drawing/2014/main" id="{C8A99727-4B13-49E8-84CB-977E086A58A7}"/>
              </a:ext>
            </a:extLst>
          </p:cNvPr>
          <p:cNvSpPr txBox="1">
            <a:spLocks/>
          </p:cNvSpPr>
          <p:nvPr/>
        </p:nvSpPr>
        <p:spPr>
          <a:xfrm>
            <a:off x="2062212" y="3587263"/>
            <a:ext cx="9577120" cy="2016368"/>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Yukarıda belirtilen kurallara uymadığı herhangi bir yolla tespit edilen öğrencilerin sınavı iptal edilecek ve devam etmelerine izin verilmeyecektir. Ancak, salon görevlileri diğer öğrencilerin dikkatini dağıtmamak, zaman kaybetmelerine yol açmamak için gerekli görürse kural dışı davranışlarda bulunanlara sınav sırasında uyarıda bulunmayabilecektir. Bu öğrencilerin </a:t>
            </a:r>
            <a:r>
              <a:rPr lang="tr-TR" sz="1800" dirty="0">
                <a:solidFill>
                  <a:srgbClr val="FF0000"/>
                </a:solidFill>
              </a:rPr>
              <a:t>sınav iptal nedenleri </a:t>
            </a:r>
            <a:r>
              <a:rPr lang="tr-TR" sz="1800" dirty="0"/>
              <a:t>ve </a:t>
            </a:r>
            <a:r>
              <a:rPr lang="tr-TR" sz="1800" dirty="0">
                <a:solidFill>
                  <a:srgbClr val="FF0000"/>
                </a:solidFill>
              </a:rPr>
              <a:t>kimlik bilgileri </a:t>
            </a:r>
            <a:r>
              <a:rPr lang="tr-TR" sz="1800" b="1" dirty="0">
                <a:solidFill>
                  <a:schemeClr val="tx1"/>
                </a:solidFill>
              </a:rPr>
              <a:t>salon yoklama listesinde </a:t>
            </a:r>
            <a:r>
              <a:rPr lang="tr-TR" sz="1800" dirty="0"/>
              <a:t>yer alan </a:t>
            </a:r>
            <a:r>
              <a:rPr lang="tr-TR" sz="1800" b="1" dirty="0">
                <a:solidFill>
                  <a:srgbClr val="FF0000"/>
                </a:solidFill>
              </a:rPr>
              <a:t>TUTANAKTIR</a:t>
            </a:r>
            <a:r>
              <a:rPr lang="tr-TR" sz="1800" dirty="0"/>
              <a:t> bölümüne yazılacak ve </a:t>
            </a:r>
            <a:r>
              <a:rPr lang="tr-TR" sz="1800" b="1" dirty="0"/>
              <a:t>sınavı geçersiz sayılacaktır.</a:t>
            </a:r>
            <a:endParaRPr lang="tr-TR" sz="400000" b="1" dirty="0">
              <a:solidFill>
                <a:schemeClr val="tx1"/>
              </a:solidFill>
            </a:endParaRPr>
          </a:p>
        </p:txBody>
      </p:sp>
    </p:spTree>
    <p:extLst>
      <p:ext uri="{BB962C8B-B14F-4D97-AF65-F5344CB8AC3E}">
        <p14:creationId xmlns="" xmlns:p14="http://schemas.microsoft.com/office/powerpoint/2010/main" val="2433933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805353"/>
            <a:ext cx="9577120" cy="433755"/>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400" b="1" dirty="0">
                <a:solidFill>
                  <a:srgbClr val="FF0000"/>
                </a:solidFill>
              </a:rPr>
              <a:t>Sınav Süresi Sonunda;</a:t>
            </a:r>
            <a:endParaRPr lang="tr-TR" sz="71400" b="1" dirty="0">
              <a:solidFill>
                <a:srgbClr val="FF0000"/>
              </a:solidFill>
            </a:endParaRPr>
          </a:p>
        </p:txBody>
      </p:sp>
      <p:pic>
        <p:nvPicPr>
          <p:cNvPr id="3" name="Resim 2">
            <a:extLst>
              <a:ext uri="{FF2B5EF4-FFF2-40B4-BE49-F238E27FC236}">
                <a16:creationId xmlns="" xmlns:a16="http://schemas.microsoft.com/office/drawing/2014/main" id="{7BF99B94-7BE0-4CC9-9578-9DB0A70D70F5}"/>
              </a:ext>
            </a:extLst>
          </p:cNvPr>
          <p:cNvPicPr>
            <a:picLocks noChangeAspect="1"/>
          </p:cNvPicPr>
          <p:nvPr/>
        </p:nvPicPr>
        <p:blipFill>
          <a:blip r:embed="rId3"/>
          <a:stretch>
            <a:fillRect/>
          </a:stretch>
        </p:blipFill>
        <p:spPr>
          <a:xfrm>
            <a:off x="2062212" y="2678943"/>
            <a:ext cx="9577120" cy="2596441"/>
          </a:xfrm>
          <a:prstGeom prst="rect">
            <a:avLst/>
          </a:prstGeom>
        </p:spPr>
      </p:pic>
    </p:spTree>
    <p:extLst>
      <p:ext uri="{BB962C8B-B14F-4D97-AF65-F5344CB8AC3E}">
        <p14:creationId xmlns="" xmlns:p14="http://schemas.microsoft.com/office/powerpoint/2010/main" val="597946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488831"/>
            <a:ext cx="9577120" cy="468924"/>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F0000"/>
                </a:solidFill>
              </a:rPr>
              <a:t>SINAV PAKETİNİN AÇILMASI VE SINAV EVRAKI DÖNÜŞ ZARFININ KAPATILMASI;</a:t>
            </a:r>
            <a:endParaRPr lang="tr-TR" sz="213200" b="1" dirty="0">
              <a:solidFill>
                <a:srgbClr val="FF0000"/>
              </a:solidFill>
            </a:endParaRPr>
          </a:p>
        </p:txBody>
      </p:sp>
      <p:pic>
        <p:nvPicPr>
          <p:cNvPr id="3" name="Resim 2">
            <a:extLst>
              <a:ext uri="{FF2B5EF4-FFF2-40B4-BE49-F238E27FC236}">
                <a16:creationId xmlns="" xmlns:a16="http://schemas.microsoft.com/office/drawing/2014/main" id="{43215AA7-530F-4DBE-A507-E74C0F80E5A6}"/>
              </a:ext>
            </a:extLst>
          </p:cNvPr>
          <p:cNvPicPr>
            <a:picLocks noChangeAspect="1"/>
          </p:cNvPicPr>
          <p:nvPr/>
        </p:nvPicPr>
        <p:blipFill>
          <a:blip r:embed="rId3"/>
          <a:stretch>
            <a:fillRect/>
          </a:stretch>
        </p:blipFill>
        <p:spPr>
          <a:xfrm>
            <a:off x="2062212" y="2331148"/>
            <a:ext cx="9577120" cy="4268944"/>
          </a:xfrm>
          <a:prstGeom prst="rect">
            <a:avLst/>
          </a:prstGeom>
        </p:spPr>
      </p:pic>
    </p:spTree>
    <p:extLst>
      <p:ext uri="{BB962C8B-B14F-4D97-AF65-F5344CB8AC3E}">
        <p14:creationId xmlns="" xmlns:p14="http://schemas.microsoft.com/office/powerpoint/2010/main" val="2614245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488831"/>
            <a:ext cx="9577120" cy="468924"/>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F0000"/>
                </a:solidFill>
              </a:rPr>
              <a:t>SINAV PAKETİNİN AÇILMASI VE SINAV EVRAKI DÖNÜŞ ZARFININ KAPATILMASI;</a:t>
            </a:r>
            <a:endParaRPr lang="tr-TR" sz="213200" b="1" dirty="0">
              <a:solidFill>
                <a:srgbClr val="FF0000"/>
              </a:solidFill>
            </a:endParaRPr>
          </a:p>
        </p:txBody>
      </p:sp>
      <p:pic>
        <p:nvPicPr>
          <p:cNvPr id="9" name="Resim 8">
            <a:extLst>
              <a:ext uri="{FF2B5EF4-FFF2-40B4-BE49-F238E27FC236}">
                <a16:creationId xmlns="" xmlns:a16="http://schemas.microsoft.com/office/drawing/2014/main" id="{5320AFE8-8522-4CE0-A3F3-2369644E4F0B}"/>
              </a:ext>
            </a:extLst>
          </p:cNvPr>
          <p:cNvPicPr>
            <a:picLocks noChangeAspect="1"/>
          </p:cNvPicPr>
          <p:nvPr/>
        </p:nvPicPr>
        <p:blipFill>
          <a:blip r:embed="rId3"/>
          <a:stretch>
            <a:fillRect/>
          </a:stretch>
        </p:blipFill>
        <p:spPr>
          <a:xfrm>
            <a:off x="2062213" y="2365228"/>
            <a:ext cx="9577120" cy="4129357"/>
          </a:xfrm>
          <a:prstGeom prst="rect">
            <a:avLst/>
          </a:prstGeom>
        </p:spPr>
      </p:pic>
    </p:spTree>
    <p:extLst>
      <p:ext uri="{BB962C8B-B14F-4D97-AF65-F5344CB8AC3E}">
        <p14:creationId xmlns="" xmlns:p14="http://schemas.microsoft.com/office/powerpoint/2010/main" val="2938327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488831"/>
            <a:ext cx="9577120" cy="468924"/>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F0000"/>
                </a:solidFill>
              </a:rPr>
              <a:t>SINAV PAKETİNİN AÇILMASI VE SINAV EVRAKI DÖNÜŞ ZARFININ KAPATILMASI;</a:t>
            </a:r>
            <a:endParaRPr lang="tr-TR" sz="213200" b="1" dirty="0">
              <a:solidFill>
                <a:srgbClr val="FF0000"/>
              </a:solidFill>
            </a:endParaRPr>
          </a:p>
        </p:txBody>
      </p:sp>
      <p:pic>
        <p:nvPicPr>
          <p:cNvPr id="3" name="Resim 2">
            <a:extLst>
              <a:ext uri="{FF2B5EF4-FFF2-40B4-BE49-F238E27FC236}">
                <a16:creationId xmlns="" xmlns:a16="http://schemas.microsoft.com/office/drawing/2014/main" id="{2EFBB87E-C277-4BE8-B14D-7221C70C1FE9}"/>
              </a:ext>
            </a:extLst>
          </p:cNvPr>
          <p:cNvPicPr>
            <a:picLocks noChangeAspect="1"/>
          </p:cNvPicPr>
          <p:nvPr/>
        </p:nvPicPr>
        <p:blipFill>
          <a:blip r:embed="rId3"/>
          <a:stretch>
            <a:fillRect/>
          </a:stretch>
        </p:blipFill>
        <p:spPr>
          <a:xfrm>
            <a:off x="2062212" y="2227352"/>
            <a:ext cx="9577120" cy="4396186"/>
          </a:xfrm>
          <a:prstGeom prst="rect">
            <a:avLst/>
          </a:prstGeom>
        </p:spPr>
      </p:pic>
    </p:spTree>
    <p:extLst>
      <p:ext uri="{BB962C8B-B14F-4D97-AF65-F5344CB8AC3E}">
        <p14:creationId xmlns="" xmlns:p14="http://schemas.microsoft.com/office/powerpoint/2010/main" val="2122510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488831"/>
            <a:ext cx="9577120" cy="468924"/>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F0000"/>
                </a:solidFill>
              </a:rPr>
              <a:t>SINAV PAKETİNİN AÇILMASI VE SINAV EVRAKI DÖNÜŞ ZARFININ KAPATILMASI;</a:t>
            </a:r>
            <a:endParaRPr lang="tr-TR" sz="213200" b="1" dirty="0">
              <a:solidFill>
                <a:srgbClr val="FF0000"/>
              </a:solidFill>
            </a:endParaRPr>
          </a:p>
        </p:txBody>
      </p:sp>
      <p:pic>
        <p:nvPicPr>
          <p:cNvPr id="4" name="Resim 3">
            <a:extLst>
              <a:ext uri="{FF2B5EF4-FFF2-40B4-BE49-F238E27FC236}">
                <a16:creationId xmlns="" xmlns:a16="http://schemas.microsoft.com/office/drawing/2014/main" id="{4A656135-BDBF-4E78-A975-374FBF787E66}"/>
              </a:ext>
            </a:extLst>
          </p:cNvPr>
          <p:cNvPicPr>
            <a:picLocks noChangeAspect="1"/>
          </p:cNvPicPr>
          <p:nvPr/>
        </p:nvPicPr>
        <p:blipFill>
          <a:blip r:embed="rId3"/>
          <a:stretch>
            <a:fillRect/>
          </a:stretch>
        </p:blipFill>
        <p:spPr>
          <a:xfrm>
            <a:off x="2062212" y="2227352"/>
            <a:ext cx="9577120" cy="4488632"/>
          </a:xfrm>
          <a:prstGeom prst="rect">
            <a:avLst/>
          </a:prstGeom>
        </p:spPr>
      </p:pic>
    </p:spTree>
    <p:extLst>
      <p:ext uri="{BB962C8B-B14F-4D97-AF65-F5344CB8AC3E}">
        <p14:creationId xmlns="" xmlns:p14="http://schemas.microsoft.com/office/powerpoint/2010/main" val="3281699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062212" y="1488831"/>
            <a:ext cx="9577120" cy="468924"/>
          </a:xfrm>
          <a:prstGeom prst="rect">
            <a:avLst/>
          </a:prstGeom>
          <a:solidFill>
            <a:srgbClr val="92D050"/>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000" b="1" dirty="0">
                <a:solidFill>
                  <a:srgbClr val="FF0000"/>
                </a:solidFill>
              </a:rPr>
              <a:t>SINAV PAKETİNİN AÇILMASI VE SINAV EVRAKI DÖNÜŞ ZARFININ KAPATILMASI;</a:t>
            </a:r>
            <a:endParaRPr lang="tr-TR" sz="213200" b="1" dirty="0">
              <a:solidFill>
                <a:srgbClr val="FF0000"/>
              </a:solidFill>
            </a:endParaRPr>
          </a:p>
        </p:txBody>
      </p:sp>
      <p:pic>
        <p:nvPicPr>
          <p:cNvPr id="3" name="Resim 2">
            <a:extLst>
              <a:ext uri="{FF2B5EF4-FFF2-40B4-BE49-F238E27FC236}">
                <a16:creationId xmlns="" xmlns:a16="http://schemas.microsoft.com/office/drawing/2014/main" id="{83599103-145E-4561-B05A-C9AF648C30AA}"/>
              </a:ext>
            </a:extLst>
          </p:cNvPr>
          <p:cNvPicPr>
            <a:picLocks noChangeAspect="1"/>
          </p:cNvPicPr>
          <p:nvPr/>
        </p:nvPicPr>
        <p:blipFill>
          <a:blip r:embed="rId3"/>
          <a:stretch>
            <a:fillRect/>
          </a:stretch>
        </p:blipFill>
        <p:spPr>
          <a:xfrm>
            <a:off x="2062211" y="2135858"/>
            <a:ext cx="9577119" cy="4391638"/>
          </a:xfrm>
          <a:prstGeom prst="rect">
            <a:avLst/>
          </a:prstGeom>
        </p:spPr>
      </p:pic>
    </p:spTree>
    <p:extLst>
      <p:ext uri="{BB962C8B-B14F-4D97-AF65-F5344CB8AC3E}">
        <p14:creationId xmlns="" xmlns:p14="http://schemas.microsoft.com/office/powerpoint/2010/main" val="2366414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1077218"/>
          </a:xfrm>
          <a:prstGeom prst="rect">
            <a:avLst/>
          </a:prstGeom>
          <a:solidFill>
            <a:schemeClr val="bg2">
              <a:lumMod val="75000"/>
            </a:schemeClr>
          </a:solidFill>
        </p:spPr>
        <p:txBody>
          <a:bodyPr wrap="square">
            <a:spAutoFit/>
          </a:bodyPr>
          <a:lstStyle/>
          <a:p>
            <a:pPr algn="ctr"/>
            <a:r>
              <a:rPr lang="tr-TR" sz="3200" b="1" dirty="0">
                <a:solidFill>
                  <a:srgbClr val="FF0000"/>
                </a:solidFill>
              </a:rPr>
              <a:t>2. GENEL HUSUSLAR </a:t>
            </a:r>
          </a:p>
          <a:p>
            <a:pPr algn="ctr"/>
            <a:r>
              <a:rPr lang="tr-TR" sz="3200" dirty="0"/>
              <a:t>SALON GÖREVLİLERİNİN YAPACAĞI İŞLEMLER</a:t>
            </a:r>
            <a:endParaRPr lang="tr-TR" sz="3200" b="1" dirty="0"/>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4502" y="142017"/>
            <a:ext cx="1202318" cy="1077218"/>
          </a:xfrm>
          <a:prstGeom prst="rect">
            <a:avLst/>
          </a:prstGeom>
        </p:spPr>
      </p:pic>
      <p:sp>
        <p:nvSpPr>
          <p:cNvPr id="8" name="Başlık 1">
            <a:extLst>
              <a:ext uri="{FF2B5EF4-FFF2-40B4-BE49-F238E27FC236}">
                <a16:creationId xmlns="" xmlns:a16="http://schemas.microsoft.com/office/drawing/2014/main" id="{30DEF1F6-C9B6-49F4-A179-73A9410EEC9B}"/>
              </a:ext>
            </a:extLst>
          </p:cNvPr>
          <p:cNvSpPr txBox="1">
            <a:spLocks/>
          </p:cNvSpPr>
          <p:nvPr/>
        </p:nvSpPr>
        <p:spPr>
          <a:xfrm>
            <a:off x="2038766" y="2409092"/>
            <a:ext cx="9577120" cy="433756"/>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000" dirty="0"/>
              <a:t>Çalışmalarımıza verdiğiniz destek için teşekkür eder, başarılar dileriz.</a:t>
            </a:r>
            <a:endParaRPr lang="tr-TR" sz="13800" b="1" dirty="0">
              <a:solidFill>
                <a:schemeClr val="tx1"/>
              </a:solidFill>
            </a:endParaRPr>
          </a:p>
        </p:txBody>
      </p:sp>
      <p:sp>
        <p:nvSpPr>
          <p:cNvPr id="10" name="Başlık 1">
            <a:extLst>
              <a:ext uri="{FF2B5EF4-FFF2-40B4-BE49-F238E27FC236}">
                <a16:creationId xmlns="" xmlns:a16="http://schemas.microsoft.com/office/drawing/2014/main" id="{89715BE3-52FA-4EAE-A30F-E03D73D154D8}"/>
              </a:ext>
            </a:extLst>
          </p:cNvPr>
          <p:cNvSpPr txBox="1">
            <a:spLocks/>
          </p:cNvSpPr>
          <p:nvPr/>
        </p:nvSpPr>
        <p:spPr>
          <a:xfrm>
            <a:off x="2080330" y="4142509"/>
            <a:ext cx="9577120" cy="831273"/>
          </a:xfrm>
          <a:prstGeom prst="rect">
            <a:avLst/>
          </a:prstGeom>
          <a:solidFill>
            <a:srgbClr val="52E4F8"/>
          </a:solidFill>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chemeClr val="tx1"/>
                </a:solidFill>
                <a:latin typeface="Times New Roman" pitchFamily="18" charset="0"/>
                <a:cs typeface="Times New Roman" pitchFamily="18" charset="0"/>
              </a:rPr>
              <a:t>KOMİSYON</a:t>
            </a:r>
            <a:endParaRPr lang="tr-TR"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4548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646331"/>
          </a:xfrm>
          <a:prstGeom prst="rect">
            <a:avLst/>
          </a:prstGeom>
          <a:solidFill>
            <a:schemeClr val="accent6"/>
          </a:solidFill>
        </p:spPr>
        <p:txBody>
          <a:bodyPr wrap="square">
            <a:spAutoFit/>
          </a:bodyPr>
          <a:lstStyle/>
          <a:p>
            <a:pPr algn="ctr"/>
            <a:r>
              <a:rPr lang="tr-TR" dirty="0"/>
              <a:t>SINAVLA ÖĞRENCİ ALACAK ORTAÖĞRETİM KURUMLARINA İLİŞKİN MERKEZÎ SINAV 2021 </a:t>
            </a:r>
          </a:p>
          <a:p>
            <a:pPr algn="ctr"/>
            <a:r>
              <a:rPr lang="tr-TR" dirty="0"/>
              <a:t>*DİKKAT EDİLECEK HUSUSLAR*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167429" y="1916195"/>
            <a:ext cx="9577120" cy="2690974"/>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3200" b="1" dirty="0">
                <a:solidFill>
                  <a:srgbClr val="FF0000"/>
                </a:solidFill>
              </a:rPr>
              <a:t>SINAVA GİRİŞ: </a:t>
            </a:r>
          </a:p>
          <a:p>
            <a:pPr algn="ctr"/>
            <a:r>
              <a:rPr lang="tr-TR" sz="2400" dirty="0"/>
              <a:t>Kimlik kontrolleri ve salonlara yerleştirmenin zamanında yapılabilmesi için öğrenciler, </a:t>
            </a:r>
          </a:p>
          <a:p>
            <a:pPr algn="ctr"/>
            <a:r>
              <a:rPr lang="tr-TR" sz="2400" b="1" dirty="0">
                <a:solidFill>
                  <a:srgbClr val="FF0000"/>
                </a:solidFill>
              </a:rPr>
              <a:t>birinci oturum için en geç saat 09.00</a:t>
            </a:r>
            <a:endParaRPr lang="tr-TR" sz="2400" dirty="0"/>
          </a:p>
          <a:p>
            <a:pPr algn="ctr"/>
            <a:r>
              <a:rPr lang="tr-TR" sz="2400" b="1" dirty="0">
                <a:solidFill>
                  <a:srgbClr val="FF0000"/>
                </a:solidFill>
              </a:rPr>
              <a:t>ikinci oturum için en geç 11.10’da </a:t>
            </a:r>
          </a:p>
          <a:p>
            <a:pPr algn="ctr"/>
            <a:r>
              <a:rPr lang="tr-TR" sz="2400" dirty="0"/>
              <a:t>sınava gireceği binada salonlara alınmak üzere hazır bulunacaktır.</a:t>
            </a:r>
            <a:endParaRPr lang="tr-TR" sz="4400" b="1" dirty="0">
              <a:solidFill>
                <a:srgbClr val="FF0000"/>
              </a:solidFill>
            </a:endParaRPr>
          </a:p>
        </p:txBody>
      </p:sp>
    </p:spTree>
    <p:extLst>
      <p:ext uri="{BB962C8B-B14F-4D97-AF65-F5344CB8AC3E}">
        <p14:creationId xmlns="" xmlns:p14="http://schemas.microsoft.com/office/powerpoint/2010/main" val="297904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 xmlns:a16="http://schemas.microsoft.com/office/drawing/2014/main" id="{AE1D708C-2797-4418-92FD-C64C2BCFA7C8}"/>
              </a:ext>
            </a:extLst>
          </p:cNvPr>
          <p:cNvSpPr>
            <a:spLocks noGrp="1"/>
          </p:cNvSpPr>
          <p:nvPr>
            <p:ph type="subTitle" idx="1"/>
          </p:nvPr>
        </p:nvSpPr>
        <p:spPr>
          <a:xfrm>
            <a:off x="2396691" y="4494999"/>
            <a:ext cx="9153625" cy="1636294"/>
          </a:xfrm>
          <a:solidFill>
            <a:schemeClr val="accent3">
              <a:lumMod val="60000"/>
              <a:lumOff val="40000"/>
            </a:schemeClr>
          </a:solidFill>
        </p:spPr>
        <p:txBody>
          <a:bodyPr>
            <a:normAutofit/>
          </a:bodyPr>
          <a:lstStyle/>
          <a:p>
            <a:pPr algn="just"/>
            <a:r>
              <a:rPr lang="tr-TR" sz="2000" dirty="0"/>
              <a:t>Geçerli kimlik belgesi yanında olmayan öğrenciler sınava alınmayacaktır. Nüfus cüzdanı ya da </a:t>
            </a:r>
            <a:r>
              <a:rPr lang="tr-TR" sz="2000" dirty="0">
                <a:solidFill>
                  <a:srgbClr val="FF0000"/>
                </a:solidFill>
              </a:rPr>
              <a:t>T.C. kimlik kartında fotoğraf bulunması şartı </a:t>
            </a:r>
            <a:r>
              <a:rPr lang="tr-TR" sz="2000" b="1" dirty="0">
                <a:solidFill>
                  <a:srgbClr val="FF0000"/>
                </a:solidFill>
              </a:rPr>
              <a:t>aranmayacaktır</a:t>
            </a:r>
            <a:r>
              <a:rPr lang="tr-TR" sz="2000" dirty="0">
                <a:solidFill>
                  <a:srgbClr val="FF0000"/>
                </a:solidFill>
              </a:rPr>
              <a:t>.</a:t>
            </a:r>
            <a:endParaRPr lang="tr-TR" sz="2000" b="1" dirty="0">
              <a:solidFill>
                <a:srgbClr val="FF0000"/>
              </a:solidFill>
            </a:endParaRPr>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646331"/>
          </a:xfrm>
          <a:prstGeom prst="rect">
            <a:avLst/>
          </a:prstGeom>
          <a:solidFill>
            <a:schemeClr val="accent6"/>
          </a:solidFill>
        </p:spPr>
        <p:txBody>
          <a:bodyPr wrap="square">
            <a:spAutoFit/>
          </a:bodyPr>
          <a:lstStyle/>
          <a:p>
            <a:pPr algn="ctr"/>
            <a:r>
              <a:rPr lang="tr-TR" dirty="0"/>
              <a:t>SINAVLA ÖĞRENCİ ALACAK ORTAÖĞRETİM KURUMLARINA İLİŞKİN MERKEZÎ SINAV 2021 </a:t>
            </a:r>
          </a:p>
          <a:p>
            <a:pPr algn="ctr"/>
            <a:r>
              <a:rPr lang="tr-TR" dirty="0"/>
              <a:t>*DİKKAT EDİLECEK HUSUSLAR*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202598" y="1828800"/>
            <a:ext cx="9577120" cy="1781908"/>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2000" dirty="0"/>
              <a:t>Öğrenciler, geçerli kimlik belgesi (T.C. kimlik numaralı nüfus cüzdanı veya T.C. kimlik kartı veya geçerlilik süresi devam eden pasaport, yabancı uyruklu öğrenciler için İçişleri Bakanlığı Göç İdaresi Genel Müdürlüğü tarafından verilen resimli, mühürlü kimlik belgesi) kontrol edilerek sınava alınacaktır</a:t>
            </a:r>
            <a:endParaRPr lang="tr-TR" sz="4000" b="1" dirty="0">
              <a:solidFill>
                <a:srgbClr val="FF0000"/>
              </a:solidFill>
            </a:endParaRPr>
          </a:p>
        </p:txBody>
      </p:sp>
    </p:spTree>
    <p:extLst>
      <p:ext uri="{BB962C8B-B14F-4D97-AF65-F5344CB8AC3E}">
        <p14:creationId xmlns="" xmlns:p14="http://schemas.microsoft.com/office/powerpoint/2010/main" val="3507429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 xmlns:a16="http://schemas.microsoft.com/office/drawing/2014/main" id="{AE1D708C-2797-4418-92FD-C64C2BCFA7C8}"/>
              </a:ext>
            </a:extLst>
          </p:cNvPr>
          <p:cNvSpPr>
            <a:spLocks noGrp="1"/>
          </p:cNvSpPr>
          <p:nvPr>
            <p:ph type="subTitle" idx="1"/>
          </p:nvPr>
        </p:nvSpPr>
        <p:spPr>
          <a:xfrm>
            <a:off x="2361522" y="2971740"/>
            <a:ext cx="9153625" cy="2567478"/>
          </a:xfrm>
          <a:solidFill>
            <a:schemeClr val="accent3">
              <a:lumMod val="60000"/>
              <a:lumOff val="40000"/>
            </a:schemeClr>
          </a:solidFill>
        </p:spPr>
        <p:txBody>
          <a:bodyPr>
            <a:normAutofit fontScale="92500" lnSpcReduction="10000"/>
          </a:bodyPr>
          <a:lstStyle/>
          <a:p>
            <a:pPr algn="just"/>
            <a:r>
              <a:rPr lang="tr-TR" sz="2000" dirty="0"/>
              <a:t>Öğrenciler, sınav salonlarına alınırken üzerlerinde kullanımı doktor raporu ile belirlenen hasta veya engellilere ait cihazlar (işitme cihazı, insülin pompası, şeker ölçüm cihazı ve benzeri) hariç, çanta, cüzdan,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000" dirty="0" err="1"/>
              <a:t>databank</a:t>
            </a:r>
            <a:r>
              <a:rPr lang="tr-TR" sz="2000" dirty="0"/>
              <a:t> sözlük, hesap makinesi, kâğıt, kitap, defter, not vb. doküman, pergel, açıölçer, cetvel vb. araçlar, delici ve kesici aletlerle sınav binasına alınmayacaktır.</a:t>
            </a:r>
            <a:endParaRPr lang="tr-TR" sz="2000" b="1" dirty="0">
              <a:solidFill>
                <a:srgbClr val="FF0000"/>
              </a:solidFill>
            </a:endParaRPr>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646331"/>
          </a:xfrm>
          <a:prstGeom prst="rect">
            <a:avLst/>
          </a:prstGeom>
          <a:solidFill>
            <a:schemeClr val="accent6"/>
          </a:solidFill>
        </p:spPr>
        <p:txBody>
          <a:bodyPr wrap="square">
            <a:spAutoFit/>
          </a:bodyPr>
          <a:lstStyle/>
          <a:p>
            <a:pPr algn="ctr"/>
            <a:r>
              <a:rPr lang="tr-TR" dirty="0"/>
              <a:t>SINAVLA ÖĞRENCİ ALACAK ORTAÖĞRETİM KURUMLARINA İLİŞKİN MERKEZÎ SINAV 2021 </a:t>
            </a:r>
          </a:p>
          <a:p>
            <a:pPr algn="ctr"/>
            <a:r>
              <a:rPr lang="tr-TR" dirty="0"/>
              <a:t>*DİKKAT EDİLECEK HUSUSLAR*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155996" y="1207476"/>
            <a:ext cx="9577120" cy="13950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2000" dirty="0"/>
              <a:t>Öğrenciler, nüfus müdürlükleri tarafından verilen fotoğraflı, imzalı-mühürlü/</a:t>
            </a:r>
            <a:r>
              <a:rPr lang="tr-TR" sz="2000" dirty="0" err="1"/>
              <a:t>barkodlukarekodlu</a:t>
            </a:r>
            <a:r>
              <a:rPr lang="tr-TR" sz="2000" dirty="0"/>
              <a:t> geçici kimlik belgesi/T.C. kimlik kartı talep belgesi ile sınava alınabileceklerdir.</a:t>
            </a:r>
            <a:endParaRPr lang="tr-TR" sz="9600" b="1" dirty="0">
              <a:solidFill>
                <a:srgbClr val="FF0000"/>
              </a:solidFill>
            </a:endParaRPr>
          </a:p>
        </p:txBody>
      </p:sp>
    </p:spTree>
    <p:extLst>
      <p:ext uri="{BB962C8B-B14F-4D97-AF65-F5344CB8AC3E}">
        <p14:creationId xmlns="" xmlns:p14="http://schemas.microsoft.com/office/powerpoint/2010/main" val="1244914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 xmlns:a16="http://schemas.microsoft.com/office/drawing/2014/main" id="{AE1D708C-2797-4418-92FD-C64C2BCFA7C8}"/>
              </a:ext>
            </a:extLst>
          </p:cNvPr>
          <p:cNvSpPr>
            <a:spLocks noGrp="1"/>
          </p:cNvSpPr>
          <p:nvPr>
            <p:ph type="subTitle" idx="1"/>
          </p:nvPr>
        </p:nvSpPr>
        <p:spPr>
          <a:xfrm>
            <a:off x="2396691" y="3429000"/>
            <a:ext cx="9153625" cy="685860"/>
          </a:xfrm>
          <a:solidFill>
            <a:schemeClr val="accent3">
              <a:lumMod val="60000"/>
              <a:lumOff val="40000"/>
            </a:schemeClr>
          </a:solidFill>
        </p:spPr>
        <p:txBody>
          <a:bodyPr>
            <a:normAutofit lnSpcReduction="10000"/>
          </a:bodyPr>
          <a:lstStyle/>
          <a:p>
            <a:pPr algn="just"/>
            <a:r>
              <a:rPr lang="tr-TR" sz="2000" b="1" dirty="0">
                <a:solidFill>
                  <a:srgbClr val="FF0000"/>
                </a:solidFill>
              </a:rPr>
              <a:t>Öğrenciler sınav salonlarına bandajı çıkarılmış şeffaf pet şişe içerisinde su getirebileceklerdir.</a:t>
            </a:r>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646331"/>
          </a:xfrm>
          <a:prstGeom prst="rect">
            <a:avLst/>
          </a:prstGeom>
          <a:solidFill>
            <a:schemeClr val="accent6"/>
          </a:solidFill>
        </p:spPr>
        <p:txBody>
          <a:bodyPr wrap="square">
            <a:spAutoFit/>
          </a:bodyPr>
          <a:lstStyle/>
          <a:p>
            <a:pPr algn="ctr"/>
            <a:r>
              <a:rPr lang="tr-TR" dirty="0"/>
              <a:t>SINAVLA ÖĞRENCİ ALACAK ORTAÖĞRETİM KURUMLARINA İLİŞKİN MERKEZÎ SINAV 2021 </a:t>
            </a:r>
          </a:p>
          <a:p>
            <a:pPr algn="ctr"/>
            <a:r>
              <a:rPr lang="tr-TR" dirty="0"/>
              <a:t>*DİKKAT EDİLECEK HUSUSLAR*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155996" y="1411150"/>
            <a:ext cx="9577120" cy="13950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2000" dirty="0"/>
              <a:t>Öğrencilerin bu araçlarla sınava alınmayacağı, sınav anında yanında bulunduğu tespit edilirse sınav kurallarını ihlal ettiği gerekçesiyle sınavının tutanakla geçersiz sayılacağı hususunun mutlaka duyurulması gerekmektedir.</a:t>
            </a:r>
            <a:endParaRPr lang="tr-TR" sz="49600" b="1" dirty="0">
              <a:solidFill>
                <a:srgbClr val="FF0000"/>
              </a:solidFill>
            </a:endParaRPr>
          </a:p>
        </p:txBody>
      </p:sp>
    </p:spTree>
    <p:extLst>
      <p:ext uri="{BB962C8B-B14F-4D97-AF65-F5344CB8AC3E}">
        <p14:creationId xmlns="" xmlns:p14="http://schemas.microsoft.com/office/powerpoint/2010/main" val="43126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 xmlns:a16="http://schemas.microsoft.com/office/drawing/2014/main" id="{AE1D708C-2797-4418-92FD-C64C2BCFA7C8}"/>
              </a:ext>
            </a:extLst>
          </p:cNvPr>
          <p:cNvSpPr>
            <a:spLocks noGrp="1"/>
          </p:cNvSpPr>
          <p:nvPr>
            <p:ph type="subTitle" idx="1"/>
          </p:nvPr>
        </p:nvSpPr>
        <p:spPr>
          <a:xfrm>
            <a:off x="2396691" y="3429000"/>
            <a:ext cx="9153625" cy="2584938"/>
          </a:xfrm>
          <a:solidFill>
            <a:srgbClr val="00B0F0"/>
          </a:solidFill>
        </p:spPr>
        <p:txBody>
          <a:bodyPr>
            <a:normAutofit/>
          </a:bodyPr>
          <a:lstStyle/>
          <a:p>
            <a:pPr algn="just"/>
            <a:r>
              <a:rPr lang="tr-TR" sz="2000" dirty="0"/>
              <a:t>Sınava girecek öğrencilerden, Bölge Sınav Yürütme Komisyonu tarafından değerlendirilerek başvurusu kabul edilenler bulundukları il ve ilçelerdeki sınav binalarının yedek salonlarında sınava alınacaklardır. Bu öğrencilerle ilgili alınacak sınav tedbir hizmetleri, il millî eğitim Müdürlüklerine gönderilen 29.04.2021 tarihli ve 24872076 sayılı yazı ile 21.05.2021 tarihli ve 25399850 sayılı yazı doğrultusunda Bölge Sınav Yürütme Komisyonu tarafından tespit edilecek ve Bina Sınav Komisyonu bilgilendirilecektir. </a:t>
            </a:r>
            <a:endParaRPr lang="tr-TR" sz="2000" b="1" dirty="0">
              <a:solidFill>
                <a:srgbClr val="FF0000"/>
              </a:solidFill>
            </a:endParaRPr>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584775"/>
          </a:xfrm>
          <a:prstGeom prst="rect">
            <a:avLst/>
          </a:prstGeom>
          <a:solidFill>
            <a:schemeClr val="accent6"/>
          </a:solidFill>
        </p:spPr>
        <p:txBody>
          <a:bodyPr wrap="square">
            <a:spAutoFit/>
          </a:bodyPr>
          <a:lstStyle/>
          <a:p>
            <a:pPr algn="ctr"/>
            <a:r>
              <a:rPr lang="tr-TR" sz="3200" b="1" dirty="0"/>
              <a:t>1. SINAVA İLİŞKİN ÖZEL DURUMLAR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155996" y="1411150"/>
            <a:ext cx="9577120" cy="1395046"/>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b="1" dirty="0"/>
              <a:t>Merkezî Sınavda her sınav binasına </a:t>
            </a:r>
            <a:r>
              <a:rPr lang="tr-TR" sz="1800" b="1" dirty="0">
                <a:solidFill>
                  <a:srgbClr val="FF0000"/>
                </a:solidFill>
              </a:rPr>
              <a:t>20 (yirmi) adet yedek cevap kâğıdı </a:t>
            </a:r>
            <a:r>
              <a:rPr lang="tr-TR" sz="1800" b="1" dirty="0"/>
              <a:t>ve </a:t>
            </a:r>
            <a:r>
              <a:rPr lang="tr-TR" sz="1800" b="1" dirty="0">
                <a:solidFill>
                  <a:srgbClr val="FF0000"/>
                </a:solidFill>
              </a:rPr>
              <a:t>12 (on iki) adet soru kitapçığı </a:t>
            </a:r>
            <a:r>
              <a:rPr lang="tr-TR" sz="1800" b="1" dirty="0"/>
              <a:t>diğer sınav evrakı ile birlikte gönderilecektir. Bu evrak, gerektiğinde yedek salonda sınava girecek öğrenciler için ve baskı hatası durumunda kullanılacaktır.</a:t>
            </a:r>
            <a:endParaRPr lang="tr-TR" sz="213200" b="1" dirty="0">
              <a:solidFill>
                <a:srgbClr val="FF0000"/>
              </a:solidFill>
            </a:endParaRPr>
          </a:p>
        </p:txBody>
      </p:sp>
    </p:spTree>
    <p:extLst>
      <p:ext uri="{BB962C8B-B14F-4D97-AF65-F5344CB8AC3E}">
        <p14:creationId xmlns="" xmlns:p14="http://schemas.microsoft.com/office/powerpoint/2010/main" val="986370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 xmlns:a16="http://schemas.microsoft.com/office/drawing/2014/main" id="{AE1D708C-2797-4418-92FD-C64C2BCFA7C8}"/>
              </a:ext>
            </a:extLst>
          </p:cNvPr>
          <p:cNvSpPr>
            <a:spLocks noGrp="1"/>
          </p:cNvSpPr>
          <p:nvPr>
            <p:ph type="subTitle" idx="1"/>
          </p:nvPr>
        </p:nvSpPr>
        <p:spPr>
          <a:xfrm>
            <a:off x="2373245" y="4712677"/>
            <a:ext cx="9153625" cy="1441938"/>
          </a:xfrm>
          <a:solidFill>
            <a:srgbClr val="00B0F0"/>
          </a:solidFill>
        </p:spPr>
        <p:txBody>
          <a:bodyPr>
            <a:normAutofit/>
          </a:bodyPr>
          <a:lstStyle/>
          <a:p>
            <a:pPr algn="just"/>
            <a:r>
              <a:rPr lang="tr-TR" sz="2000" dirty="0"/>
              <a:t>Bazı binalara, o binada öğretim yapan okulun öğrencilerinin dışında </a:t>
            </a:r>
            <a:r>
              <a:rPr lang="tr-TR" sz="2000" b="1" dirty="0">
                <a:solidFill>
                  <a:srgbClr val="FF0000"/>
                </a:solidFill>
              </a:rPr>
              <a:t>Açık Öğretim Ortaokulu öğrencileri </a:t>
            </a:r>
            <a:r>
              <a:rPr lang="tr-TR" sz="2000" dirty="0"/>
              <a:t>yerleştirilmiş olabilir. Bu öğrencilere gerekli kolaylık sağlanacak, salon ve sıralarına ulaşmaları için yardımcı olunacaktır.</a:t>
            </a:r>
            <a:endParaRPr lang="tr-TR" sz="2000" b="1" dirty="0">
              <a:solidFill>
                <a:srgbClr val="FF0000"/>
              </a:solidFill>
            </a:endParaRPr>
          </a:p>
        </p:txBody>
      </p:sp>
      <p:sp>
        <p:nvSpPr>
          <p:cNvPr id="5" name="Metin kutusu 4">
            <a:extLst>
              <a:ext uri="{FF2B5EF4-FFF2-40B4-BE49-F238E27FC236}">
                <a16:creationId xmlns="" xmlns:a16="http://schemas.microsoft.com/office/drawing/2014/main" id="{78ABDE65-92C6-4832-8560-7FBF714D16E3}"/>
              </a:ext>
            </a:extLst>
          </p:cNvPr>
          <p:cNvSpPr txBox="1"/>
          <p:nvPr/>
        </p:nvSpPr>
        <p:spPr>
          <a:xfrm>
            <a:off x="1819923" y="142016"/>
            <a:ext cx="10249267" cy="584775"/>
          </a:xfrm>
          <a:prstGeom prst="rect">
            <a:avLst/>
          </a:prstGeom>
          <a:solidFill>
            <a:schemeClr val="accent6"/>
          </a:solidFill>
        </p:spPr>
        <p:txBody>
          <a:bodyPr wrap="square">
            <a:spAutoFit/>
          </a:bodyPr>
          <a:lstStyle/>
          <a:p>
            <a:pPr algn="ctr"/>
            <a:r>
              <a:rPr lang="tr-TR" sz="3200" b="1" dirty="0"/>
              <a:t>1. SINAVA İLİŞKİN ÖZEL DURUMLAR</a:t>
            </a:r>
          </a:p>
        </p:txBody>
      </p:sp>
      <p:pic>
        <p:nvPicPr>
          <p:cNvPr id="6" name="Resim 5">
            <a:extLst>
              <a:ext uri="{FF2B5EF4-FFF2-40B4-BE49-F238E27FC236}">
                <a16:creationId xmlns="" xmlns:a16="http://schemas.microsoft.com/office/drawing/2014/main" id="{79E18880-4B44-4287-8D7B-89A23EE1E06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255" y="142016"/>
            <a:ext cx="665815" cy="665815"/>
          </a:xfrm>
          <a:prstGeom prst="rect">
            <a:avLst/>
          </a:prstGeom>
        </p:spPr>
      </p:pic>
      <p:sp>
        <p:nvSpPr>
          <p:cNvPr id="7" name="Başlık 1">
            <a:extLst>
              <a:ext uri="{FF2B5EF4-FFF2-40B4-BE49-F238E27FC236}">
                <a16:creationId xmlns="" xmlns:a16="http://schemas.microsoft.com/office/drawing/2014/main" id="{AED564C7-1CA2-4426-8DAD-47370A33E468}"/>
              </a:ext>
            </a:extLst>
          </p:cNvPr>
          <p:cNvSpPr txBox="1">
            <a:spLocks/>
          </p:cNvSpPr>
          <p:nvPr/>
        </p:nvSpPr>
        <p:spPr>
          <a:xfrm>
            <a:off x="2155996" y="1411150"/>
            <a:ext cx="9577120" cy="201785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800" dirty="0"/>
              <a:t>Yedek salonda sınava alınan öğrencilerin cevap kâğıtlarına öğrenci bilgilerini yazmaları ve T.C. kimlik numaralarını ilgili bölüme kodlamaları gerekmekte olup kodlamaların doğru yapıldığı salon görevlilerince kontrol edilmelidir. Cevap kâğıdındaki kimlik bilgileri eksik veya hatalı olan öğrencilerin cevap kâğıdı değerlendirmeye alınmayacaktır. Ayrıca yedek salonda sınava alınan öğrencilerin </a:t>
            </a:r>
            <a:r>
              <a:rPr lang="tr-TR" sz="1800" b="1" dirty="0">
                <a:solidFill>
                  <a:srgbClr val="FF0000"/>
                </a:solidFill>
              </a:rPr>
              <a:t>geçerli kimlik belgesinin fotokopisi </a:t>
            </a:r>
            <a:r>
              <a:rPr lang="tr-TR" sz="1800" dirty="0"/>
              <a:t>sınav evrakı dönüş zarfına konulacaktır. </a:t>
            </a:r>
            <a:endParaRPr lang="tr-TR" sz="400000" b="1" dirty="0">
              <a:solidFill>
                <a:srgbClr val="FF0000"/>
              </a:solidFill>
            </a:endParaRPr>
          </a:p>
        </p:txBody>
      </p:sp>
    </p:spTree>
    <p:extLst>
      <p:ext uri="{BB962C8B-B14F-4D97-AF65-F5344CB8AC3E}">
        <p14:creationId xmlns="" xmlns:p14="http://schemas.microsoft.com/office/powerpoint/2010/main" val="3507206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162</TotalTime>
  <Words>2755</Words>
  <Application>Microsoft Office PowerPoint</Application>
  <PresentationFormat>Özel</PresentationFormat>
  <Paragraphs>196</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Duman</vt:lpstr>
      <vt:lpstr>  09/12/2016 Tarih 29913 Resmi Gazete’de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görevlilere işlediği fiilin türüne göre cezai müeyyideler getirilmiştir.</vt:lpstr>
      <vt:lpstr>  SINAV TARİHİ VE SAATLERİ:  6 Haziran 2021 Pazar günü tüm sınav merkezlerinde  Türkiye saati ile saat 09.30 ve 11.30’da başlayacaktır.</vt:lpstr>
      <vt:lpstr>  SINAV BİLGİLERİ:   İkinci oturumda ise  Matematik ve  Fen Bilimleri  </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09/12/2016 Tarih 29913 Resmi Gazete’de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görevlilere işlediği fiilin türüne göre cezai müeyyideler getirilmiştir.</dc:title>
  <dc:creator>Erol İTİŞGEN</dc:creator>
  <cp:lastModifiedBy>Yüksel ÇETİN</cp:lastModifiedBy>
  <cp:revision>22</cp:revision>
  <dcterms:created xsi:type="dcterms:W3CDTF">2021-05-31T14:36:05Z</dcterms:created>
  <dcterms:modified xsi:type="dcterms:W3CDTF">2021-06-02T20:47:41Z</dcterms:modified>
</cp:coreProperties>
</file>